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3.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58"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72" r:id="rId18"/>
    <p:sldId id="271" r:id="rId19"/>
    <p:sldId id="264" r:id="rId20"/>
    <p:sldId id="268" r:id="rId21"/>
    <p:sldId id="261" r:id="rId22"/>
    <p:sldId id="262" r:id="rId23"/>
    <p:sldId id="287" r:id="rId24"/>
    <p:sldId id="288" r:id="rId25"/>
    <p:sldId id="265" r:id="rId26"/>
    <p:sldId id="289" r:id="rId27"/>
    <p:sldId id="266" r:id="rId2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578" autoAdjust="0"/>
  </p:normalViewPr>
  <p:slideViewPr>
    <p:cSldViewPr snapToGrid="0">
      <p:cViewPr varScale="1">
        <p:scale>
          <a:sx n="102" d="100"/>
          <a:sy n="102" d="100"/>
        </p:scale>
        <p:origin x="8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4AC04-D7ED-48D6-9B24-C8E59199C165}" type="datetimeFigureOut">
              <a:rPr lang="zh-TW" altLang="en-US" smtClean="0"/>
              <a:t>2022/3/18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4640B-747F-4045-9651-B5797BED90A1}" type="slidenum">
              <a:rPr lang="zh-TW" altLang="en-US" smtClean="0"/>
              <a:t>‹#›</a:t>
            </a:fld>
            <a:endParaRPr lang="zh-TW" altLang="en-US"/>
          </a:p>
        </p:txBody>
      </p:sp>
    </p:spTree>
    <p:extLst>
      <p:ext uri="{BB962C8B-B14F-4D97-AF65-F5344CB8AC3E}">
        <p14:creationId xmlns:p14="http://schemas.microsoft.com/office/powerpoint/2010/main" val="35649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5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86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40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690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80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17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305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42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841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86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927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標楷體" panose="03000509000000000000" pitchFamily="65" charset="-120"/>
                <a:ea typeface="標楷體" panose="03000509000000000000" pitchFamily="65" charset="-120"/>
              </a:rPr>
              <a:t>根據食藥署</a:t>
            </a:r>
            <a:r>
              <a:rPr lang="en-US" altLang="zh-TW" sz="1200" dirty="0">
                <a:latin typeface="標楷體" panose="03000509000000000000" pitchFamily="65" charset="-120"/>
                <a:ea typeface="標楷體" panose="03000509000000000000" pitchFamily="65" charset="-120"/>
              </a:rPr>
              <a:t>109</a:t>
            </a:r>
            <a:r>
              <a:rPr lang="zh-TW" altLang="en-US" sz="1200" dirty="0">
                <a:latin typeface="標楷體" panose="03000509000000000000" pitchFamily="65" charset="-120"/>
                <a:ea typeface="標楷體" panose="03000509000000000000" pitchFamily="65" charset="-120"/>
              </a:rPr>
              <a:t>年</a:t>
            </a:r>
            <a:r>
              <a:rPr lang="en-US" altLang="zh-TW" sz="1200" dirty="0">
                <a:latin typeface="標楷體" panose="03000509000000000000" pitchFamily="65" charset="-120"/>
                <a:ea typeface="標楷體" panose="03000509000000000000" pitchFamily="65" charset="-120"/>
              </a:rPr>
              <a:t>12</a:t>
            </a:r>
            <a:r>
              <a:rPr lang="zh-TW" altLang="en-US" sz="1200" dirty="0">
                <a:latin typeface="標楷體" panose="03000509000000000000" pitchFamily="65" charset="-120"/>
                <a:ea typeface="標楷體" panose="03000509000000000000" pitchFamily="65" charset="-120"/>
              </a:rPr>
              <a:t>月</a:t>
            </a:r>
            <a:r>
              <a:rPr lang="en-US" altLang="zh-TW" sz="1200" dirty="0">
                <a:latin typeface="標楷體" panose="03000509000000000000" pitchFamily="65" charset="-120"/>
                <a:ea typeface="標楷體" panose="03000509000000000000" pitchFamily="65" charset="-120"/>
              </a:rPr>
              <a:t>24</a:t>
            </a:r>
            <a:r>
              <a:rPr lang="zh-TW" altLang="en-US" sz="1200" dirty="0">
                <a:latin typeface="標楷體" panose="03000509000000000000" pitchFamily="65" charset="-120"/>
                <a:ea typeface="標楷體" panose="03000509000000000000" pitchFamily="65" charset="-120"/>
              </a:rPr>
              <a:t>日修訂</a:t>
            </a:r>
            <a:r>
              <a:rPr lang="zh-TW" altLang="en-US" sz="1100" dirty="0">
                <a:latin typeface="標楷體" panose="03000509000000000000" pitchFamily="65" charset="-120"/>
                <a:ea typeface="標楷體" panose="03000509000000000000" pitchFamily="65" charset="-120"/>
              </a:rPr>
              <a:t>「醫用軟體分類分級參考指引」</a:t>
            </a:r>
            <a:endParaRPr lang="zh-TW" altLang="en-US" sz="1200" dirty="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4625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你不會在</a:t>
            </a:r>
            <a:r>
              <a:rPr lang="en-US" altLang="zh-TW" dirty="0"/>
              <a:t>PCHOME</a:t>
            </a:r>
            <a:r>
              <a:rPr lang="zh-TW" altLang="en-US" dirty="0"/>
              <a:t>看到在賣血壓計</a:t>
            </a:r>
            <a:endParaRPr dirty="0"/>
          </a:p>
        </p:txBody>
      </p:sp>
    </p:spTree>
    <p:extLst>
      <p:ext uri="{BB962C8B-B14F-4D97-AF65-F5344CB8AC3E}">
        <p14:creationId xmlns:p14="http://schemas.microsoft.com/office/powerpoint/2010/main" val="2291925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你不會在</a:t>
            </a:r>
            <a:r>
              <a:rPr lang="en-US" altLang="zh-TW" dirty="0"/>
              <a:t>PCHOME</a:t>
            </a:r>
            <a:r>
              <a:rPr lang="zh-TW" altLang="en-US" dirty="0"/>
              <a:t>看到在賣血壓計</a:t>
            </a:r>
            <a:endParaRPr dirty="0"/>
          </a:p>
        </p:txBody>
      </p:sp>
    </p:spTree>
    <p:extLst>
      <p:ext uri="{BB962C8B-B14F-4D97-AF65-F5344CB8AC3E}">
        <p14:creationId xmlns:p14="http://schemas.microsoft.com/office/powerpoint/2010/main" val="2405863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你不會在</a:t>
            </a:r>
            <a:r>
              <a:rPr lang="en-US" altLang="zh-TW" dirty="0"/>
              <a:t>PCHOME</a:t>
            </a:r>
            <a:r>
              <a:rPr lang="zh-TW" altLang="en-US" dirty="0"/>
              <a:t>看到在賣血壓計</a:t>
            </a:r>
            <a:endParaRPr dirty="0"/>
          </a:p>
        </p:txBody>
      </p:sp>
    </p:spTree>
    <p:extLst>
      <p:ext uri="{BB962C8B-B14F-4D97-AF65-F5344CB8AC3E}">
        <p14:creationId xmlns:p14="http://schemas.microsoft.com/office/powerpoint/2010/main" val="20410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31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393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74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615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74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107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506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379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68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018115d82_1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018115d82_1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653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3BDD45-C366-413E-9AF9-58167E22301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864D304-D5D6-422F-B8EF-AFF4116EAB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027A682D-7B4F-4AFE-8B0A-8CA237126A34}"/>
              </a:ext>
            </a:extLst>
          </p:cNvPr>
          <p:cNvSpPr>
            <a:spLocks noGrp="1"/>
          </p:cNvSpPr>
          <p:nvPr>
            <p:ph type="dt" sz="half" idx="10"/>
          </p:nvPr>
        </p:nvSpPr>
        <p:spPr/>
        <p:txBody>
          <a:bodyPr/>
          <a:lstStyle/>
          <a:p>
            <a:fld id="{62BFBA26-E465-4EAF-869E-96E16EAB7F3E}" type="datetime1">
              <a:rPr lang="zh-TW" altLang="en-US" smtClean="0"/>
              <a:t>2022/3/18</a:t>
            </a:fld>
            <a:endParaRPr lang="zh-TW" altLang="en-US"/>
          </a:p>
        </p:txBody>
      </p:sp>
      <p:sp>
        <p:nvSpPr>
          <p:cNvPr id="5" name="頁尾版面配置區 4">
            <a:extLst>
              <a:ext uri="{FF2B5EF4-FFF2-40B4-BE49-F238E27FC236}">
                <a16:creationId xmlns:a16="http://schemas.microsoft.com/office/drawing/2014/main" id="{0B874F46-BC42-4C92-9FCE-03719D8A2FA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13440F7-092C-4196-A698-E1975FDD1FB3}"/>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1716684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EF8265-8CAB-416A-9528-5FFE0EDA208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F9B1EAF-B2FD-4515-ABD3-BF0E21C3104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A338CF7-4015-4B32-9152-E61AE2CAEB64}"/>
              </a:ext>
            </a:extLst>
          </p:cNvPr>
          <p:cNvSpPr>
            <a:spLocks noGrp="1"/>
          </p:cNvSpPr>
          <p:nvPr>
            <p:ph type="dt" sz="half" idx="10"/>
          </p:nvPr>
        </p:nvSpPr>
        <p:spPr/>
        <p:txBody>
          <a:bodyPr/>
          <a:lstStyle/>
          <a:p>
            <a:fld id="{F3887A6C-DB76-43A6-918A-490D6FF5EFDF}" type="datetime1">
              <a:rPr lang="zh-TW" altLang="en-US" smtClean="0"/>
              <a:t>2022/3/18</a:t>
            </a:fld>
            <a:endParaRPr lang="zh-TW" altLang="en-US"/>
          </a:p>
        </p:txBody>
      </p:sp>
      <p:sp>
        <p:nvSpPr>
          <p:cNvPr id="5" name="頁尾版面配置區 4">
            <a:extLst>
              <a:ext uri="{FF2B5EF4-FFF2-40B4-BE49-F238E27FC236}">
                <a16:creationId xmlns:a16="http://schemas.microsoft.com/office/drawing/2014/main" id="{6788341E-30BD-45C2-B39B-3D4AC847B6E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5325226-A6DC-4597-8C4B-2EFA48A26AE7}"/>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3264606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41E0A7F-F9C9-40B9-8487-237AB81E545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CEAED09-D980-48B9-A7B0-D1497C06CC88}"/>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44080A8-6F95-4823-8D48-76B797E22331}"/>
              </a:ext>
            </a:extLst>
          </p:cNvPr>
          <p:cNvSpPr>
            <a:spLocks noGrp="1"/>
          </p:cNvSpPr>
          <p:nvPr>
            <p:ph type="dt" sz="half" idx="10"/>
          </p:nvPr>
        </p:nvSpPr>
        <p:spPr/>
        <p:txBody>
          <a:bodyPr/>
          <a:lstStyle/>
          <a:p>
            <a:fld id="{7AF38C42-116A-4605-998A-DD8FE307058D}" type="datetime1">
              <a:rPr lang="zh-TW" altLang="en-US" smtClean="0"/>
              <a:t>2022/3/18</a:t>
            </a:fld>
            <a:endParaRPr lang="zh-TW" altLang="en-US"/>
          </a:p>
        </p:txBody>
      </p:sp>
      <p:sp>
        <p:nvSpPr>
          <p:cNvPr id="5" name="頁尾版面配置區 4">
            <a:extLst>
              <a:ext uri="{FF2B5EF4-FFF2-40B4-BE49-F238E27FC236}">
                <a16:creationId xmlns:a16="http://schemas.microsoft.com/office/drawing/2014/main" id="{310A21EF-D755-49CD-8162-A88C542302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F19A793-9786-43CC-AD29-1BC46BA7A994}"/>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2075937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grpSp>
        <p:nvGrpSpPr>
          <p:cNvPr id="41" name="Google Shape;41;p4"/>
          <p:cNvGrpSpPr/>
          <p:nvPr/>
        </p:nvGrpSpPr>
        <p:grpSpPr>
          <a:xfrm>
            <a:off x="-16603" y="413700"/>
            <a:ext cx="12241067" cy="6051067"/>
            <a:chOff x="-12452" y="310275"/>
            <a:chExt cx="9180800" cy="4538300"/>
          </a:xfrm>
        </p:grpSpPr>
        <p:cxnSp>
          <p:nvCxnSpPr>
            <p:cNvPr id="42" name="Google Shape;42;p4"/>
            <p:cNvCxnSpPr/>
            <p:nvPr/>
          </p:nvCxnSpPr>
          <p:spPr>
            <a:xfrm>
              <a:off x="-552" y="4023430"/>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p:cNvCxnSpPr/>
            <p:nvPr/>
          </p:nvCxnSpPr>
          <p:spPr>
            <a:xfrm>
              <a:off x="-12452" y="310275"/>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44" name="Google Shape;44;p4"/>
            <p:cNvCxnSpPr/>
            <p:nvPr/>
          </p:nvCxnSpPr>
          <p:spPr>
            <a:xfrm>
              <a:off x="-552" y="722848"/>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45" name="Google Shape;45;p4"/>
            <p:cNvCxnSpPr/>
            <p:nvPr/>
          </p:nvCxnSpPr>
          <p:spPr>
            <a:xfrm>
              <a:off x="-552" y="1135420"/>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46" name="Google Shape;46;p4"/>
            <p:cNvCxnSpPr/>
            <p:nvPr/>
          </p:nvCxnSpPr>
          <p:spPr>
            <a:xfrm>
              <a:off x="-552" y="1547993"/>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47" name="Google Shape;47;p4"/>
            <p:cNvCxnSpPr/>
            <p:nvPr/>
          </p:nvCxnSpPr>
          <p:spPr>
            <a:xfrm>
              <a:off x="-552" y="1960566"/>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48" name="Google Shape;48;p4"/>
            <p:cNvCxnSpPr/>
            <p:nvPr/>
          </p:nvCxnSpPr>
          <p:spPr>
            <a:xfrm>
              <a:off x="-552" y="2373139"/>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49" name="Google Shape;49;p4"/>
            <p:cNvCxnSpPr/>
            <p:nvPr/>
          </p:nvCxnSpPr>
          <p:spPr>
            <a:xfrm>
              <a:off x="-552" y="2785711"/>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50" name="Google Shape;50;p4"/>
            <p:cNvCxnSpPr/>
            <p:nvPr/>
          </p:nvCxnSpPr>
          <p:spPr>
            <a:xfrm>
              <a:off x="-552" y="3198284"/>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51" name="Google Shape;51;p4"/>
            <p:cNvCxnSpPr/>
            <p:nvPr/>
          </p:nvCxnSpPr>
          <p:spPr>
            <a:xfrm>
              <a:off x="-552" y="3610857"/>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52" name="Google Shape;52;p4"/>
            <p:cNvCxnSpPr/>
            <p:nvPr/>
          </p:nvCxnSpPr>
          <p:spPr>
            <a:xfrm>
              <a:off x="-552" y="4436002"/>
              <a:ext cx="9168900" cy="0"/>
            </a:xfrm>
            <a:prstGeom prst="straightConnector1">
              <a:avLst/>
            </a:prstGeom>
            <a:noFill/>
            <a:ln w="9525" cap="flat" cmpd="sng">
              <a:solidFill>
                <a:schemeClr val="lt2"/>
              </a:solidFill>
              <a:prstDash val="solid"/>
              <a:round/>
              <a:headEnd type="none" w="med" len="med"/>
              <a:tailEnd type="none" w="med" len="med"/>
            </a:ln>
          </p:spPr>
        </p:cxnSp>
        <p:cxnSp>
          <p:nvCxnSpPr>
            <p:cNvPr id="53" name="Google Shape;53;p4"/>
            <p:cNvCxnSpPr/>
            <p:nvPr/>
          </p:nvCxnSpPr>
          <p:spPr>
            <a:xfrm>
              <a:off x="-552" y="4848575"/>
              <a:ext cx="9168900" cy="0"/>
            </a:xfrm>
            <a:prstGeom prst="straightConnector1">
              <a:avLst/>
            </a:prstGeom>
            <a:noFill/>
            <a:ln w="9525" cap="flat" cmpd="sng">
              <a:solidFill>
                <a:schemeClr val="lt2"/>
              </a:solidFill>
              <a:prstDash val="solid"/>
              <a:round/>
              <a:headEnd type="none" w="med" len="med"/>
              <a:tailEnd type="none" w="med" len="med"/>
            </a:ln>
          </p:spPr>
        </p:cxnSp>
      </p:grpSp>
      <p:sp>
        <p:nvSpPr>
          <p:cNvPr id="54" name="Google Shape;54;p4"/>
          <p:cNvSpPr txBox="1">
            <a:spLocks noGrp="1"/>
          </p:cNvSpPr>
          <p:nvPr>
            <p:ph type="title" hasCustomPrompt="1"/>
          </p:nvPr>
        </p:nvSpPr>
        <p:spPr>
          <a:xfrm>
            <a:off x="1895117" y="3121800"/>
            <a:ext cx="1245600" cy="7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5" name="Google Shape;55;p4"/>
          <p:cNvSpPr txBox="1">
            <a:spLocks noGrp="1"/>
          </p:cNvSpPr>
          <p:nvPr>
            <p:ph type="title" idx="2" hasCustomPrompt="1"/>
          </p:nvPr>
        </p:nvSpPr>
        <p:spPr>
          <a:xfrm>
            <a:off x="4280505" y="3121800"/>
            <a:ext cx="1245600" cy="7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6" name="Google Shape;56;p4"/>
          <p:cNvSpPr txBox="1">
            <a:spLocks noGrp="1"/>
          </p:cNvSpPr>
          <p:nvPr>
            <p:ph type="title" idx="3" hasCustomPrompt="1"/>
          </p:nvPr>
        </p:nvSpPr>
        <p:spPr>
          <a:xfrm>
            <a:off x="6665895" y="3121800"/>
            <a:ext cx="1245600" cy="7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7" name="Google Shape;57;p4"/>
          <p:cNvSpPr txBox="1">
            <a:spLocks noGrp="1"/>
          </p:cNvSpPr>
          <p:nvPr>
            <p:ph type="title" idx="4" hasCustomPrompt="1"/>
          </p:nvPr>
        </p:nvSpPr>
        <p:spPr>
          <a:xfrm>
            <a:off x="9051284" y="3121800"/>
            <a:ext cx="1245600" cy="7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58" name="Google Shape;58;p4"/>
          <p:cNvSpPr txBox="1">
            <a:spLocks noGrp="1"/>
          </p:cNvSpPr>
          <p:nvPr>
            <p:ph type="ctrTitle" idx="5"/>
          </p:nvPr>
        </p:nvSpPr>
        <p:spPr>
          <a:xfrm>
            <a:off x="415600" y="824767"/>
            <a:ext cx="11360800" cy="977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Permanent Marker"/>
              <a:buNone/>
              <a:defRPr sz="2400">
                <a:latin typeface="Permanent Marker"/>
                <a:ea typeface="Permanent Marker"/>
                <a:cs typeface="Permanent Marker"/>
                <a:sym typeface="Permanent Marker"/>
              </a:defRPr>
            </a:lvl1pPr>
            <a:lvl2pPr lvl="1" algn="ctr" rtl="0">
              <a:spcBef>
                <a:spcPts val="0"/>
              </a:spcBef>
              <a:spcAft>
                <a:spcPts val="0"/>
              </a:spcAft>
              <a:buSzPts val="2400"/>
              <a:buFont typeface="Permanent Marker"/>
              <a:buNone/>
              <a:defRPr sz="3200">
                <a:latin typeface="Permanent Marker"/>
                <a:ea typeface="Permanent Marker"/>
                <a:cs typeface="Permanent Marker"/>
                <a:sym typeface="Permanent Marker"/>
              </a:defRPr>
            </a:lvl2pPr>
            <a:lvl3pPr lvl="2" algn="ctr" rtl="0">
              <a:spcBef>
                <a:spcPts val="0"/>
              </a:spcBef>
              <a:spcAft>
                <a:spcPts val="0"/>
              </a:spcAft>
              <a:buSzPts val="2400"/>
              <a:buFont typeface="Permanent Marker"/>
              <a:buNone/>
              <a:defRPr sz="3200">
                <a:latin typeface="Permanent Marker"/>
                <a:ea typeface="Permanent Marker"/>
                <a:cs typeface="Permanent Marker"/>
                <a:sym typeface="Permanent Marker"/>
              </a:defRPr>
            </a:lvl3pPr>
            <a:lvl4pPr lvl="3" algn="ctr" rtl="0">
              <a:spcBef>
                <a:spcPts val="0"/>
              </a:spcBef>
              <a:spcAft>
                <a:spcPts val="0"/>
              </a:spcAft>
              <a:buSzPts val="2400"/>
              <a:buFont typeface="Permanent Marker"/>
              <a:buNone/>
              <a:defRPr sz="3200">
                <a:latin typeface="Permanent Marker"/>
                <a:ea typeface="Permanent Marker"/>
                <a:cs typeface="Permanent Marker"/>
                <a:sym typeface="Permanent Marker"/>
              </a:defRPr>
            </a:lvl4pPr>
            <a:lvl5pPr lvl="4" algn="ctr" rtl="0">
              <a:spcBef>
                <a:spcPts val="0"/>
              </a:spcBef>
              <a:spcAft>
                <a:spcPts val="0"/>
              </a:spcAft>
              <a:buSzPts val="2400"/>
              <a:buFont typeface="Permanent Marker"/>
              <a:buNone/>
              <a:defRPr sz="3200">
                <a:latin typeface="Permanent Marker"/>
                <a:ea typeface="Permanent Marker"/>
                <a:cs typeface="Permanent Marker"/>
                <a:sym typeface="Permanent Marker"/>
              </a:defRPr>
            </a:lvl5pPr>
            <a:lvl6pPr lvl="5" algn="ctr" rtl="0">
              <a:spcBef>
                <a:spcPts val="0"/>
              </a:spcBef>
              <a:spcAft>
                <a:spcPts val="0"/>
              </a:spcAft>
              <a:buSzPts val="2400"/>
              <a:buFont typeface="Permanent Marker"/>
              <a:buNone/>
              <a:defRPr sz="3200">
                <a:latin typeface="Permanent Marker"/>
                <a:ea typeface="Permanent Marker"/>
                <a:cs typeface="Permanent Marker"/>
                <a:sym typeface="Permanent Marker"/>
              </a:defRPr>
            </a:lvl6pPr>
            <a:lvl7pPr lvl="6" algn="ctr" rtl="0">
              <a:spcBef>
                <a:spcPts val="0"/>
              </a:spcBef>
              <a:spcAft>
                <a:spcPts val="0"/>
              </a:spcAft>
              <a:buSzPts val="2400"/>
              <a:buFont typeface="Permanent Marker"/>
              <a:buNone/>
              <a:defRPr sz="3200">
                <a:latin typeface="Permanent Marker"/>
                <a:ea typeface="Permanent Marker"/>
                <a:cs typeface="Permanent Marker"/>
                <a:sym typeface="Permanent Marker"/>
              </a:defRPr>
            </a:lvl7pPr>
            <a:lvl8pPr lvl="7" algn="ctr" rtl="0">
              <a:spcBef>
                <a:spcPts val="0"/>
              </a:spcBef>
              <a:spcAft>
                <a:spcPts val="0"/>
              </a:spcAft>
              <a:buSzPts val="2400"/>
              <a:buFont typeface="Permanent Marker"/>
              <a:buNone/>
              <a:defRPr sz="3200">
                <a:latin typeface="Permanent Marker"/>
                <a:ea typeface="Permanent Marker"/>
                <a:cs typeface="Permanent Marker"/>
                <a:sym typeface="Permanent Marker"/>
              </a:defRPr>
            </a:lvl8pPr>
            <a:lvl9pPr lvl="8" algn="ctr" rtl="0">
              <a:spcBef>
                <a:spcPts val="0"/>
              </a:spcBef>
              <a:spcAft>
                <a:spcPts val="0"/>
              </a:spcAft>
              <a:buSzPts val="2400"/>
              <a:buFont typeface="Permanent Marker"/>
              <a:buNone/>
              <a:defRPr sz="3200">
                <a:latin typeface="Permanent Marker"/>
                <a:ea typeface="Permanent Marker"/>
                <a:cs typeface="Permanent Marker"/>
                <a:sym typeface="Permanent Marker"/>
              </a:defRPr>
            </a:lvl9pPr>
          </a:lstStyle>
          <a:p>
            <a:endParaRPr/>
          </a:p>
        </p:txBody>
      </p:sp>
      <p:sp>
        <p:nvSpPr>
          <p:cNvPr id="59" name="Google Shape;59;p4"/>
          <p:cNvSpPr txBox="1">
            <a:spLocks noGrp="1"/>
          </p:cNvSpPr>
          <p:nvPr>
            <p:ph type="subTitle" idx="1"/>
          </p:nvPr>
        </p:nvSpPr>
        <p:spPr>
          <a:xfrm>
            <a:off x="1521933" y="4952733"/>
            <a:ext cx="1992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60" name="Google Shape;60;p4"/>
          <p:cNvSpPr txBox="1">
            <a:spLocks noGrp="1"/>
          </p:cNvSpPr>
          <p:nvPr>
            <p:ph type="subTitle" idx="6"/>
          </p:nvPr>
        </p:nvSpPr>
        <p:spPr>
          <a:xfrm>
            <a:off x="3907300" y="4952733"/>
            <a:ext cx="1992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61" name="Google Shape;61;p4"/>
          <p:cNvSpPr txBox="1">
            <a:spLocks noGrp="1"/>
          </p:cNvSpPr>
          <p:nvPr>
            <p:ph type="subTitle" idx="7"/>
          </p:nvPr>
        </p:nvSpPr>
        <p:spPr>
          <a:xfrm>
            <a:off x="6292667" y="4952733"/>
            <a:ext cx="1992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62" name="Google Shape;62;p4"/>
          <p:cNvSpPr txBox="1">
            <a:spLocks noGrp="1"/>
          </p:cNvSpPr>
          <p:nvPr>
            <p:ph type="subTitle" idx="8"/>
          </p:nvPr>
        </p:nvSpPr>
        <p:spPr>
          <a:xfrm>
            <a:off x="8678100" y="4910133"/>
            <a:ext cx="1992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63" name="Google Shape;63;p4"/>
          <p:cNvSpPr txBox="1">
            <a:spLocks noGrp="1"/>
          </p:cNvSpPr>
          <p:nvPr>
            <p:ph type="subTitle" idx="9"/>
          </p:nvPr>
        </p:nvSpPr>
        <p:spPr>
          <a:xfrm>
            <a:off x="6292700" y="4952733"/>
            <a:ext cx="1992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sz="1867"/>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90453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F41B0B-4833-488B-9EBD-D4D3C2464C6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6BA56E9-911E-40FD-AB72-52BF01B02002}"/>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E561D8-5AA7-440F-B836-E9A8FF7FEC67}"/>
              </a:ext>
            </a:extLst>
          </p:cNvPr>
          <p:cNvSpPr>
            <a:spLocks noGrp="1"/>
          </p:cNvSpPr>
          <p:nvPr>
            <p:ph type="dt" sz="half" idx="10"/>
          </p:nvPr>
        </p:nvSpPr>
        <p:spPr/>
        <p:txBody>
          <a:bodyPr/>
          <a:lstStyle/>
          <a:p>
            <a:fld id="{3C3AC4F5-266D-4F62-BABD-FB0FB5142823}" type="datetime1">
              <a:rPr lang="zh-TW" altLang="en-US" smtClean="0"/>
              <a:t>2022/3/18</a:t>
            </a:fld>
            <a:endParaRPr lang="zh-TW" altLang="en-US"/>
          </a:p>
        </p:txBody>
      </p:sp>
      <p:sp>
        <p:nvSpPr>
          <p:cNvPr id="5" name="頁尾版面配置區 4">
            <a:extLst>
              <a:ext uri="{FF2B5EF4-FFF2-40B4-BE49-F238E27FC236}">
                <a16:creationId xmlns:a16="http://schemas.microsoft.com/office/drawing/2014/main" id="{5147B7A1-0B5A-4534-8D44-CE453EC911C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67CF6B4-49A5-486B-ADC0-0C1F120D7230}"/>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747796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26EE10-B102-420D-AE79-B5D63B2517E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DC8ED18-6EEB-4709-BDF7-731C58F396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2F4E866F-DA11-433C-86B0-39E529229B3C}"/>
              </a:ext>
            </a:extLst>
          </p:cNvPr>
          <p:cNvSpPr>
            <a:spLocks noGrp="1"/>
          </p:cNvSpPr>
          <p:nvPr>
            <p:ph type="dt" sz="half" idx="10"/>
          </p:nvPr>
        </p:nvSpPr>
        <p:spPr/>
        <p:txBody>
          <a:bodyPr/>
          <a:lstStyle/>
          <a:p>
            <a:fld id="{588CA10F-6996-494E-B79B-97BD76BD1D90}" type="datetime1">
              <a:rPr lang="zh-TW" altLang="en-US" smtClean="0"/>
              <a:t>2022/3/18</a:t>
            </a:fld>
            <a:endParaRPr lang="zh-TW" altLang="en-US"/>
          </a:p>
        </p:txBody>
      </p:sp>
      <p:sp>
        <p:nvSpPr>
          <p:cNvPr id="5" name="頁尾版面配置區 4">
            <a:extLst>
              <a:ext uri="{FF2B5EF4-FFF2-40B4-BE49-F238E27FC236}">
                <a16:creationId xmlns:a16="http://schemas.microsoft.com/office/drawing/2014/main" id="{083595B2-817B-46AD-B4F5-64C8008AC9A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12BAEFC-AFC7-42D0-B5FE-AD33224B430A}"/>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352719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1A1B66-2F07-405C-AF56-CB4BB8BF7A1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02D2869-8D3B-4017-A36E-32A95754833D}"/>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427A698-277F-4F7B-BB1D-9B86C79CC099}"/>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2771C46-B5DB-48D2-B454-8C1A4BDE3257}"/>
              </a:ext>
            </a:extLst>
          </p:cNvPr>
          <p:cNvSpPr>
            <a:spLocks noGrp="1"/>
          </p:cNvSpPr>
          <p:nvPr>
            <p:ph type="dt" sz="half" idx="10"/>
          </p:nvPr>
        </p:nvSpPr>
        <p:spPr/>
        <p:txBody>
          <a:bodyPr/>
          <a:lstStyle/>
          <a:p>
            <a:fld id="{B63E6805-0885-4B2C-8F08-21E5B0747E70}" type="datetime1">
              <a:rPr lang="zh-TW" altLang="en-US" smtClean="0"/>
              <a:t>2022/3/18</a:t>
            </a:fld>
            <a:endParaRPr lang="zh-TW" altLang="en-US"/>
          </a:p>
        </p:txBody>
      </p:sp>
      <p:sp>
        <p:nvSpPr>
          <p:cNvPr id="6" name="頁尾版面配置區 5">
            <a:extLst>
              <a:ext uri="{FF2B5EF4-FFF2-40B4-BE49-F238E27FC236}">
                <a16:creationId xmlns:a16="http://schemas.microsoft.com/office/drawing/2014/main" id="{501AD00D-5045-4FD3-A669-F6044D9BFE8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F5EA49A-5056-4E33-8570-1067773B5FD9}"/>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2620183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8FBFF0-4E73-4EC0-BDA6-00E366987583}"/>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83D82E8-BD49-4697-B594-B07476D0A8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60497146-C1A5-4B32-845C-C5B12795DA63}"/>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CFEC9CC-7057-4CB1-A3F7-91DD19EE8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E5D77855-2468-4E0E-A603-0475D905FA28}"/>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8385110-6532-4E90-945E-F5D89A5652F3}"/>
              </a:ext>
            </a:extLst>
          </p:cNvPr>
          <p:cNvSpPr>
            <a:spLocks noGrp="1"/>
          </p:cNvSpPr>
          <p:nvPr>
            <p:ph type="dt" sz="half" idx="10"/>
          </p:nvPr>
        </p:nvSpPr>
        <p:spPr/>
        <p:txBody>
          <a:bodyPr/>
          <a:lstStyle/>
          <a:p>
            <a:fld id="{E19BDFBF-A717-490B-8F44-E6E53A8E6B4A}" type="datetime1">
              <a:rPr lang="zh-TW" altLang="en-US" smtClean="0"/>
              <a:t>2022/3/18</a:t>
            </a:fld>
            <a:endParaRPr lang="zh-TW" altLang="en-US"/>
          </a:p>
        </p:txBody>
      </p:sp>
      <p:sp>
        <p:nvSpPr>
          <p:cNvPr id="8" name="頁尾版面配置區 7">
            <a:extLst>
              <a:ext uri="{FF2B5EF4-FFF2-40B4-BE49-F238E27FC236}">
                <a16:creationId xmlns:a16="http://schemas.microsoft.com/office/drawing/2014/main" id="{0CB70AAE-50D0-4046-A03E-B30385E6DFC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9AB24F90-1C7D-47C0-BE44-170D782ACBB9}"/>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587053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D05E7-35AA-4191-B612-0D335BD911C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9EAE8DE-3439-4F7F-A875-B2F7C73B329B}"/>
              </a:ext>
            </a:extLst>
          </p:cNvPr>
          <p:cNvSpPr>
            <a:spLocks noGrp="1"/>
          </p:cNvSpPr>
          <p:nvPr>
            <p:ph type="dt" sz="half" idx="10"/>
          </p:nvPr>
        </p:nvSpPr>
        <p:spPr/>
        <p:txBody>
          <a:bodyPr/>
          <a:lstStyle/>
          <a:p>
            <a:fld id="{F30C8606-535C-4057-9632-4506671C6F8A}" type="datetime1">
              <a:rPr lang="zh-TW" altLang="en-US" smtClean="0"/>
              <a:t>2022/3/18</a:t>
            </a:fld>
            <a:endParaRPr lang="zh-TW" altLang="en-US"/>
          </a:p>
        </p:txBody>
      </p:sp>
      <p:sp>
        <p:nvSpPr>
          <p:cNvPr id="4" name="頁尾版面配置區 3">
            <a:extLst>
              <a:ext uri="{FF2B5EF4-FFF2-40B4-BE49-F238E27FC236}">
                <a16:creationId xmlns:a16="http://schemas.microsoft.com/office/drawing/2014/main" id="{B843D3E1-83B3-424F-B07F-1073EEFADAB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B353E56-906A-4ECA-A02A-37769C56F825}"/>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319706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7FC4B66-E09C-4CB0-923C-FBA70ED81968}"/>
              </a:ext>
            </a:extLst>
          </p:cNvPr>
          <p:cNvSpPr>
            <a:spLocks noGrp="1"/>
          </p:cNvSpPr>
          <p:nvPr>
            <p:ph type="dt" sz="half" idx="10"/>
          </p:nvPr>
        </p:nvSpPr>
        <p:spPr/>
        <p:txBody>
          <a:bodyPr/>
          <a:lstStyle/>
          <a:p>
            <a:fld id="{F0A4158D-2D08-421F-B0EE-C24B83A851D9}" type="datetime1">
              <a:rPr lang="zh-TW" altLang="en-US" smtClean="0"/>
              <a:t>2022/3/18</a:t>
            </a:fld>
            <a:endParaRPr lang="zh-TW" altLang="en-US"/>
          </a:p>
        </p:txBody>
      </p:sp>
      <p:sp>
        <p:nvSpPr>
          <p:cNvPr id="3" name="頁尾版面配置區 2">
            <a:extLst>
              <a:ext uri="{FF2B5EF4-FFF2-40B4-BE49-F238E27FC236}">
                <a16:creationId xmlns:a16="http://schemas.microsoft.com/office/drawing/2014/main" id="{E2BA8968-5966-47B6-8B70-AB93F02619C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BAE6732-1D41-47C8-9766-89CFF68F21FB}"/>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443193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49D397-6C99-4A5A-A733-CDD14EBFF22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63B9945-2728-481A-A03E-59A9FAE2F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8779F6B-4FB3-4975-8C62-6809877F18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B61BFEF-8CB7-48F1-995B-582D91A034DF}"/>
              </a:ext>
            </a:extLst>
          </p:cNvPr>
          <p:cNvSpPr>
            <a:spLocks noGrp="1"/>
          </p:cNvSpPr>
          <p:nvPr>
            <p:ph type="dt" sz="half" idx="10"/>
          </p:nvPr>
        </p:nvSpPr>
        <p:spPr/>
        <p:txBody>
          <a:bodyPr/>
          <a:lstStyle/>
          <a:p>
            <a:fld id="{23AC9B93-6173-4E53-9BBF-5212A8BD78C5}" type="datetime1">
              <a:rPr lang="zh-TW" altLang="en-US" smtClean="0"/>
              <a:t>2022/3/18</a:t>
            </a:fld>
            <a:endParaRPr lang="zh-TW" altLang="en-US"/>
          </a:p>
        </p:txBody>
      </p:sp>
      <p:sp>
        <p:nvSpPr>
          <p:cNvPr id="6" name="頁尾版面配置區 5">
            <a:extLst>
              <a:ext uri="{FF2B5EF4-FFF2-40B4-BE49-F238E27FC236}">
                <a16:creationId xmlns:a16="http://schemas.microsoft.com/office/drawing/2014/main" id="{DC59B479-5B04-40A3-B2A4-608EA3A6610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C7BA28D-91A2-49ED-9903-F6AAFD81DF6D}"/>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160977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1BAA8C-12E1-42F5-BB0E-435C4AA9F1A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B3E5A57-C643-46C3-BF33-748090E07B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FF9C1CC-C3EA-418F-88D7-5489097FB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554D24B-4738-47E4-BB4D-6AEE49AE73FC}"/>
              </a:ext>
            </a:extLst>
          </p:cNvPr>
          <p:cNvSpPr>
            <a:spLocks noGrp="1"/>
          </p:cNvSpPr>
          <p:nvPr>
            <p:ph type="dt" sz="half" idx="10"/>
          </p:nvPr>
        </p:nvSpPr>
        <p:spPr/>
        <p:txBody>
          <a:bodyPr/>
          <a:lstStyle/>
          <a:p>
            <a:fld id="{AD987B38-CD2D-4FB9-B9EA-63030DD63355}" type="datetime1">
              <a:rPr lang="zh-TW" altLang="en-US" smtClean="0"/>
              <a:t>2022/3/18</a:t>
            </a:fld>
            <a:endParaRPr lang="zh-TW" altLang="en-US"/>
          </a:p>
        </p:txBody>
      </p:sp>
      <p:sp>
        <p:nvSpPr>
          <p:cNvPr id="6" name="頁尾版面配置區 5">
            <a:extLst>
              <a:ext uri="{FF2B5EF4-FFF2-40B4-BE49-F238E27FC236}">
                <a16:creationId xmlns:a16="http://schemas.microsoft.com/office/drawing/2014/main" id="{CA8D763A-9A98-45D8-9D6E-B767A131769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7441721-683A-4ABD-B2B5-8AABD782C86F}"/>
              </a:ext>
            </a:extLst>
          </p:cNvPr>
          <p:cNvSpPr>
            <a:spLocks noGrp="1"/>
          </p:cNvSpPr>
          <p:nvPr>
            <p:ph type="sldNum" sz="quarter" idx="12"/>
          </p:nvPr>
        </p:nvSpPr>
        <p:spPr/>
        <p:txBody>
          <a:body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2273052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CB604B4-75FC-4164-AEA7-6C9DEE662A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B7DC886-526E-487B-A33E-2A719119E2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39C2E4A-B4F7-4094-A735-679BD0746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8102F-0EBD-4FF8-A83B-10E081C8393E}" type="datetime1">
              <a:rPr lang="zh-TW" altLang="en-US" smtClean="0"/>
              <a:t>2022/3/18</a:t>
            </a:fld>
            <a:endParaRPr lang="zh-TW" altLang="en-US"/>
          </a:p>
        </p:txBody>
      </p:sp>
      <p:sp>
        <p:nvSpPr>
          <p:cNvPr id="5" name="頁尾版面配置區 4">
            <a:extLst>
              <a:ext uri="{FF2B5EF4-FFF2-40B4-BE49-F238E27FC236}">
                <a16:creationId xmlns:a16="http://schemas.microsoft.com/office/drawing/2014/main" id="{91266FF9-5A3D-4279-8D5A-CA746DC8F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ABC4FFB-536C-4A96-B4A7-44A87E9C01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A309F8-E335-4CFF-9A7D-2247510855FF}" type="slidenum">
              <a:rPr lang="zh-TW" altLang="en-US" smtClean="0"/>
              <a:t>‹#›</a:t>
            </a:fld>
            <a:endParaRPr lang="zh-TW" altLang="en-US"/>
          </a:p>
        </p:txBody>
      </p:sp>
    </p:spTree>
    <p:extLst>
      <p:ext uri="{BB962C8B-B14F-4D97-AF65-F5344CB8AC3E}">
        <p14:creationId xmlns:p14="http://schemas.microsoft.com/office/powerpoint/2010/main" val="1323681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libsearch.ntut.edu.tw:3177/document/7169494/authors#author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pik.com/free-vector/wearable-technology-isometric-flowchart_4330641.htm#query=Wearable%20devices&amp;position=1&amp;from_view=search"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hyperlink" Target="https://www.fda.gov.tw/TC/siteContent.aspx?sid=625"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da.gov/regulatory-information/search-fda-guidance-documents/general-wellness-policy-low-risk-devices"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www.mohw.gov.tw/cp-5013-58006-1.html"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hyperlink" Target="https://www.fda.gov.tw/tc/includes/GetFile.ashx?id=f637443989833238169"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jp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8.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hyperlink" Target="https://kknews.cc/zh-tw/health/3xe3b6a.html" TargetMode="External"/><Relationship Id="rId3" Type="http://schemas.openxmlformats.org/officeDocument/2006/relationships/hyperlink" Target="https://www.sportscience.com.tw/article/detail/%E7%A9%BF%E6%88%B4%E8%A3%9D%E7%BD%AE%E7%9A%84%E5%81%B5%E6%B8%AC%E5%8E%9F%E7%90%86" TargetMode="External"/><Relationship Id="rId7" Type="http://schemas.openxmlformats.org/officeDocument/2006/relationships/hyperlink" Target="https://support.garmin.com/zh-TW/?faq=CFrxExLN717PAWGd0bnRn5"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s://zh.wikipedia.org/wiki/%CE%93-%E8%B0%B7%E6%B0%A8%E9%85%B0%E8%BD%AC%E8%82%BD%E9%85%B6" TargetMode="External"/><Relationship Id="rId5" Type="http://schemas.openxmlformats.org/officeDocument/2006/relationships/hyperlink" Target="https://zh.wikipedia.org/wiki/%E7%94%9F%E9%86%AB%E4%BF%A1%E8%99%9F%E8%99%95%E7%90%86" TargetMode="External"/><Relationship Id="rId10" Type="http://schemas.openxmlformats.org/officeDocument/2006/relationships/hyperlink" Target="https://helloyishi.com.tw/heart-health/what-is-electrocardiography/" TargetMode="External"/><Relationship Id="rId4" Type="http://schemas.openxmlformats.org/officeDocument/2006/relationships/hyperlink" Target="https://www.tcrd.com.tw/article_d.php?lang=tw&amp;tb=2&amp;cid=4&amp;id=260" TargetMode="External"/><Relationship Id="rId9" Type="http://schemas.openxmlformats.org/officeDocument/2006/relationships/hyperlink" Target="https://www.easyatm.com.tw/wiki/%E4%BA%BA%E9%AB%94%E9%98%BB%E6%8A%97"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www.tcrd.com.tw/article_d.php?lang=tw&amp;tb=2&amp;cid=4&amp;id=260"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helloyishi.com.tw/heart-health/what-is-electrocardiograph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zh.wikipedia.org/wiki/%E5%BF%83%E6%88%BF%E9%A1%AB%E5%8B%95"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hyperlink" Target="https://www.wikiwand.com/zh-tw/%E5%BF%83%E8%B7%B3%E8%BF%87%E9%80%9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圖片 25">
            <a:extLst>
              <a:ext uri="{FF2B5EF4-FFF2-40B4-BE49-F238E27FC236}">
                <a16:creationId xmlns:a16="http://schemas.microsoft.com/office/drawing/2014/main" id="{D1B0374F-E8C5-487E-BCFB-76CCCC94C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664" y="33591"/>
            <a:ext cx="6790817" cy="6790817"/>
          </a:xfrm>
          <a:prstGeom prst="rect">
            <a:avLst/>
          </a:prstGeom>
        </p:spPr>
      </p:pic>
      <p:sp>
        <p:nvSpPr>
          <p:cNvPr id="14"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6FC22782-1CD5-455C-AB79-A86E971DF940}"/>
              </a:ext>
            </a:extLst>
          </p:cNvPr>
          <p:cNvSpPr>
            <a:spLocks noGrp="1"/>
          </p:cNvSpPr>
          <p:nvPr>
            <p:ph type="ctrTitle"/>
          </p:nvPr>
        </p:nvSpPr>
        <p:spPr>
          <a:xfrm>
            <a:off x="477980" y="1734171"/>
            <a:ext cx="4023359" cy="1208141"/>
          </a:xfrm>
        </p:spPr>
        <p:txBody>
          <a:bodyPr anchor="b">
            <a:normAutofit fontScale="90000"/>
          </a:bodyPr>
          <a:lstStyle/>
          <a:p>
            <a:pPr algn="l"/>
            <a:r>
              <a:rPr lang="zh-TW" altLang="en-US" sz="4300" dirty="0">
                <a:solidFill>
                  <a:srgbClr val="3232CC"/>
                </a:solidFill>
                <a:latin typeface="標楷體" panose="03000509000000000000" pitchFamily="65" charset="-120"/>
                <a:ea typeface="標楷體" panose="03000509000000000000" pitchFamily="65" charset="-120"/>
              </a:rPr>
              <a:t>穿戴式裝置是否帶來更方便生活</a:t>
            </a:r>
            <a:endParaRPr lang="zh-TW" altLang="en-US" sz="4800" dirty="0">
              <a:latin typeface="標楷體" panose="03000509000000000000" pitchFamily="65" charset="-120"/>
              <a:ea typeface="標楷體" panose="03000509000000000000" pitchFamily="65" charset="-120"/>
            </a:endParaRPr>
          </a:p>
        </p:txBody>
      </p:sp>
      <p:sp>
        <p:nvSpPr>
          <p:cNvPr id="3" name="副標題 2">
            <a:extLst>
              <a:ext uri="{FF2B5EF4-FFF2-40B4-BE49-F238E27FC236}">
                <a16:creationId xmlns:a16="http://schemas.microsoft.com/office/drawing/2014/main" id="{15158610-C8F9-46CD-A6F3-8FF3247BD099}"/>
              </a:ext>
            </a:extLst>
          </p:cNvPr>
          <p:cNvSpPr>
            <a:spLocks noGrp="1"/>
          </p:cNvSpPr>
          <p:nvPr>
            <p:ph type="subTitle" idx="1"/>
          </p:nvPr>
        </p:nvSpPr>
        <p:spPr>
          <a:xfrm>
            <a:off x="477980" y="4600568"/>
            <a:ext cx="4023359" cy="1208141"/>
          </a:xfrm>
        </p:spPr>
        <p:txBody>
          <a:bodyPr>
            <a:normAutofit fontScale="85000" lnSpcReduction="20000"/>
          </a:bodyPr>
          <a:lstStyle/>
          <a:p>
            <a:pPr algn="l"/>
            <a:r>
              <a:rPr lang="zh-TW" altLang="en-US" sz="2000" dirty="0">
                <a:latin typeface="標楷體" panose="03000509000000000000" pitchFamily="65" charset="-120"/>
                <a:ea typeface="標楷體" panose="03000509000000000000" pitchFamily="65" charset="-120"/>
              </a:rPr>
              <a:t>電子碩一 </a:t>
            </a:r>
            <a:r>
              <a:rPr lang="en-US" altLang="zh-TW" sz="2000" dirty="0">
                <a:latin typeface="標楷體" panose="03000509000000000000" pitchFamily="65" charset="-120"/>
                <a:ea typeface="標楷體" panose="03000509000000000000" pitchFamily="65" charset="-120"/>
              </a:rPr>
              <a:t>110368085</a:t>
            </a:r>
            <a:r>
              <a:rPr lang="zh-TW" altLang="en-US" sz="2000" dirty="0">
                <a:latin typeface="標楷體" panose="03000509000000000000" pitchFamily="65" charset="-120"/>
                <a:ea typeface="標楷體" panose="03000509000000000000" pitchFamily="65" charset="-120"/>
              </a:rPr>
              <a:t>  林璟旭</a:t>
            </a:r>
          </a:p>
          <a:p>
            <a:pPr algn="l"/>
            <a:r>
              <a:rPr lang="zh-TW" altLang="en-US" sz="2000" dirty="0">
                <a:latin typeface="標楷體" panose="03000509000000000000" pitchFamily="65" charset="-120"/>
                <a:ea typeface="標楷體" panose="03000509000000000000" pitchFamily="65" charset="-120"/>
              </a:rPr>
              <a:t>電子碩一 </a:t>
            </a:r>
            <a:r>
              <a:rPr lang="en-US" altLang="zh-TW" sz="2000" dirty="0">
                <a:latin typeface="標楷體" panose="03000509000000000000" pitchFamily="65" charset="-120"/>
                <a:ea typeface="標楷體" panose="03000509000000000000" pitchFamily="65" charset="-120"/>
              </a:rPr>
              <a:t>110368019</a:t>
            </a:r>
            <a:r>
              <a:rPr lang="zh-TW" altLang="en-US" sz="2000" dirty="0">
                <a:latin typeface="標楷體" panose="03000509000000000000" pitchFamily="65" charset="-120"/>
                <a:ea typeface="標楷體" panose="03000509000000000000" pitchFamily="65" charset="-120"/>
              </a:rPr>
              <a:t>  陳俊成</a:t>
            </a:r>
          </a:p>
          <a:p>
            <a:pPr algn="l"/>
            <a:r>
              <a:rPr lang="zh-TW" altLang="en-US" sz="2000" dirty="0">
                <a:latin typeface="標楷體" panose="03000509000000000000" pitchFamily="65" charset="-120"/>
                <a:ea typeface="標楷體" panose="03000509000000000000" pitchFamily="65" charset="-120"/>
              </a:rPr>
              <a:t>電子碩一 </a:t>
            </a:r>
            <a:r>
              <a:rPr lang="en-US" altLang="zh-TW" sz="2000" dirty="0">
                <a:latin typeface="標楷體" panose="03000509000000000000" pitchFamily="65" charset="-120"/>
                <a:ea typeface="標楷體" panose="03000509000000000000" pitchFamily="65" charset="-120"/>
              </a:rPr>
              <a:t>110368151</a:t>
            </a:r>
            <a:r>
              <a:rPr lang="zh-TW" altLang="en-US" sz="2000" dirty="0">
                <a:latin typeface="標楷體" panose="03000509000000000000" pitchFamily="65" charset="-120"/>
                <a:ea typeface="標楷體" panose="03000509000000000000" pitchFamily="65" charset="-120"/>
              </a:rPr>
              <a:t>  呂彥旻</a:t>
            </a:r>
          </a:p>
          <a:p>
            <a:pPr algn="l"/>
            <a:r>
              <a:rPr lang="zh-TW" altLang="en-US" sz="2000" dirty="0">
                <a:latin typeface="標楷體" panose="03000509000000000000" pitchFamily="65" charset="-120"/>
                <a:ea typeface="標楷體" panose="03000509000000000000" pitchFamily="65" charset="-120"/>
              </a:rPr>
              <a:t>電子四丙 </a:t>
            </a:r>
            <a:r>
              <a:rPr lang="en-US" altLang="zh-TW" sz="2000" dirty="0">
                <a:latin typeface="標楷體" panose="03000509000000000000" pitchFamily="65" charset="-120"/>
                <a:ea typeface="標楷體" panose="03000509000000000000" pitchFamily="65" charset="-120"/>
              </a:rPr>
              <a:t>107360782  </a:t>
            </a:r>
            <a:r>
              <a:rPr lang="zh-TW" altLang="en-US" sz="2000" dirty="0">
                <a:latin typeface="標楷體" panose="03000509000000000000" pitchFamily="65" charset="-120"/>
                <a:ea typeface="標楷體" panose="03000509000000000000" pitchFamily="65" charset="-120"/>
              </a:rPr>
              <a:t>賴丁南</a:t>
            </a:r>
          </a:p>
          <a:p>
            <a:pPr algn="l"/>
            <a:endParaRPr lang="en-US" altLang="zh-TW" sz="8000" dirty="0">
              <a:latin typeface="標楷體" panose="03000509000000000000" pitchFamily="65" charset="-120"/>
              <a:ea typeface="標楷體" panose="03000509000000000000" pitchFamily="65" charset="-120"/>
            </a:endParaRPr>
          </a:p>
          <a:p>
            <a:pPr algn="l"/>
            <a:endParaRPr lang="zh-TW" altLang="en-US" sz="2000"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文字方塊 8">
            <a:extLst>
              <a:ext uri="{FF2B5EF4-FFF2-40B4-BE49-F238E27FC236}">
                <a16:creationId xmlns:a16="http://schemas.microsoft.com/office/drawing/2014/main" id="{599E6069-5516-4DAE-BD53-F4672AA2CF6F}"/>
              </a:ext>
            </a:extLst>
          </p:cNvPr>
          <p:cNvSpPr txBox="1"/>
          <p:nvPr/>
        </p:nvSpPr>
        <p:spPr>
          <a:xfrm>
            <a:off x="514120" y="3705499"/>
            <a:ext cx="3789432" cy="830997"/>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人體生物學及生物物理學</a:t>
            </a:r>
            <a:endParaRPr lang="en-US" altLang="zh-TW" sz="2400" dirty="0">
              <a:latin typeface="標楷體" panose="03000509000000000000" pitchFamily="65" charset="-120"/>
              <a:ea typeface="標楷體" panose="03000509000000000000" pitchFamily="65" charset="-120"/>
            </a:endParaRPr>
          </a:p>
          <a:p>
            <a:r>
              <a:rPr lang="en-US" altLang="zh-TW" sz="2400" dirty="0">
                <a:latin typeface="標楷體" panose="03000509000000000000" pitchFamily="65" charset="-120"/>
                <a:ea typeface="標楷體" panose="03000509000000000000" pitchFamily="65" charset="-120"/>
              </a:rPr>
              <a:t>111/03/18</a:t>
            </a:r>
            <a:endParaRPr lang="zh-TW" altLang="en-US" sz="2400"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FFF9EE33-B91F-490C-8C72-B8DBA1FCB89B}"/>
              </a:ext>
            </a:extLst>
          </p:cNvPr>
          <p:cNvPicPr>
            <a:picLocks noChangeAspect="1"/>
          </p:cNvPicPr>
          <p:nvPr/>
        </p:nvPicPr>
        <p:blipFill>
          <a:blip r:embed="rId3"/>
          <a:stretch>
            <a:fillRect/>
          </a:stretch>
        </p:blipFill>
        <p:spPr>
          <a:xfrm>
            <a:off x="254584" y="462795"/>
            <a:ext cx="3899405" cy="631256"/>
          </a:xfrm>
          <a:prstGeom prst="rect">
            <a:avLst/>
          </a:prstGeom>
        </p:spPr>
      </p:pic>
    </p:spTree>
    <p:extLst>
      <p:ext uri="{BB962C8B-B14F-4D97-AF65-F5344CB8AC3E}">
        <p14:creationId xmlns:p14="http://schemas.microsoft.com/office/powerpoint/2010/main" val="1858094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3527916"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生物電訊號</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2520859"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 name="內容版面配置區 2">
            <a:extLst>
              <a:ext uri="{FF2B5EF4-FFF2-40B4-BE49-F238E27FC236}">
                <a16:creationId xmlns:a16="http://schemas.microsoft.com/office/drawing/2014/main" id="{C6F38152-B3DA-45B0-A317-95FDAA6E8A6C}"/>
              </a:ext>
            </a:extLst>
          </p:cNvPr>
          <p:cNvSpPr txBox="1">
            <a:spLocks/>
          </p:cNvSpPr>
          <p:nvPr/>
        </p:nvSpPr>
        <p:spPr>
          <a:xfrm>
            <a:off x="574765" y="1502833"/>
            <a:ext cx="10712359" cy="44502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生物電訊號主要由肌肉和神經細胞透過離子通道改變而產生。</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其中可以藉由電壓的改變來評估生理機能。心電圖</a:t>
            </a:r>
            <a:r>
              <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(ECG)</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就是判斷心臟功能重要的依據，透過波型的改變，來觀察人體心房和心室收縮和舒張時的電位變化。</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可以藉由心電圖中知道是否有心律不整或是心肌梗塞等相關問題。</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US" altLang="zh-TW" sz="20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p:txBody>
      </p:sp>
      <p:sp>
        <p:nvSpPr>
          <p:cNvPr id="9" name="文字方塊 8">
            <a:extLst>
              <a:ext uri="{FF2B5EF4-FFF2-40B4-BE49-F238E27FC236}">
                <a16:creationId xmlns:a16="http://schemas.microsoft.com/office/drawing/2014/main" id="{CBE3AE3D-4ECE-4796-88E2-B543FC48D18A}"/>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8</a:t>
            </a:r>
            <a:endParaRPr lang="zh-TW" altLang="en-US" sz="2800" dirty="0"/>
          </a:p>
        </p:txBody>
      </p:sp>
    </p:spTree>
    <p:extLst>
      <p:ext uri="{BB962C8B-B14F-4D97-AF65-F5344CB8AC3E}">
        <p14:creationId xmlns:p14="http://schemas.microsoft.com/office/powerpoint/2010/main" val="587378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004166"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生物力學訊號</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025684"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7" name="內容版面配置區 2">
            <a:extLst>
              <a:ext uri="{FF2B5EF4-FFF2-40B4-BE49-F238E27FC236}">
                <a16:creationId xmlns:a16="http://schemas.microsoft.com/office/drawing/2014/main" id="{6F65AF66-4CCC-420F-B22F-DD5E0029320A}"/>
              </a:ext>
            </a:extLst>
          </p:cNvPr>
          <p:cNvSpPr txBox="1">
            <a:spLocks/>
          </p:cNvSpPr>
          <p:nvPr/>
        </p:nvSpPr>
        <p:spPr>
          <a:xfrm>
            <a:off x="574765" y="1674283"/>
            <a:ext cx="10464709" cy="43550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主要是由肌纖維傳播而引發收縮反應，收縮反應是一種力學訊號，雖然會與電訊號同時產生，但是兩者之間的生理意義卻是不同。</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骨骼肌收縮</a:t>
            </a:r>
            <a:r>
              <a:rPr kumimoji="0" lang="zh-TW" altLang="en-US" sz="3200" b="0" i="0" u="none" strike="noStrike" kern="1200" cap="none" spc="0" normalizeH="0" baseline="0" noProof="0">
                <a:ln>
                  <a:noFill/>
                </a:ln>
                <a:solidFill>
                  <a:srgbClr val="000000">
                    <a:lumMod val="75000"/>
                    <a:lumOff val="25000"/>
                  </a:srgbClr>
                </a:solidFill>
                <a:effectLst/>
                <a:uLnTx/>
                <a:uFillTx/>
                <a:latin typeface="Arial"/>
                <a:ea typeface="微軟正黑體"/>
                <a:cs typeface="+mn-cs"/>
              </a:rPr>
              <a:t>時會產生動作</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電位，收縮幅度越大、運動越大則該電位振幅越大。</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可以藉由</a:t>
            </a:r>
            <a:r>
              <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EMG</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來了解肌肉活動的狀態或是觀察肌肉疾病。</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US" altLang="zh-TW" sz="20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US" altLang="zh-TW" sz="20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zh-TW" altLang="en-US" sz="20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p:txBody>
      </p:sp>
      <p:sp>
        <p:nvSpPr>
          <p:cNvPr id="9" name="文字方塊 8">
            <a:extLst>
              <a:ext uri="{FF2B5EF4-FFF2-40B4-BE49-F238E27FC236}">
                <a16:creationId xmlns:a16="http://schemas.microsoft.com/office/drawing/2014/main" id="{74E494B5-081D-477F-886D-C4858F47F0CA}"/>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9</a:t>
            </a:r>
            <a:endParaRPr lang="zh-TW" altLang="en-US" sz="2800" dirty="0"/>
          </a:p>
        </p:txBody>
      </p:sp>
    </p:spTree>
    <p:extLst>
      <p:ext uri="{BB962C8B-B14F-4D97-AF65-F5344CB8AC3E}">
        <p14:creationId xmlns:p14="http://schemas.microsoft.com/office/powerpoint/2010/main" val="2619763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004166"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生物聲音訊號</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025684"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 name="內容版面配置區 2">
            <a:extLst>
              <a:ext uri="{FF2B5EF4-FFF2-40B4-BE49-F238E27FC236}">
                <a16:creationId xmlns:a16="http://schemas.microsoft.com/office/drawing/2014/main" id="{145FE927-54A5-4F23-B792-F07A7D523B60}"/>
              </a:ext>
            </a:extLst>
          </p:cNvPr>
          <p:cNvSpPr txBox="1">
            <a:spLocks/>
          </p:cNvSpPr>
          <p:nvPr/>
        </p:nvSpPr>
        <p:spPr>
          <a:xfrm>
            <a:off x="782955" y="15409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主要是血液流動以及肺部呼吸所產生的聲音作為訊號。</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可以藉由聽診器來判斷肺部和胸膜的疾病，也可以觀察心律和心音是否正常。</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氣管之、氣管和肺泡 都有不同的音調和振幅，可以透過訊號處理的技術幫助我們準確的判斷原因。</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可以聽腸道蠕動的聲音來觀察是否有急性腸胃炎等。</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p:txBody>
      </p:sp>
      <p:sp>
        <p:nvSpPr>
          <p:cNvPr id="6" name="文字方塊 5">
            <a:extLst>
              <a:ext uri="{FF2B5EF4-FFF2-40B4-BE49-F238E27FC236}">
                <a16:creationId xmlns:a16="http://schemas.microsoft.com/office/drawing/2014/main" id="{9F9FCD56-8703-4182-B439-49E2ABDADF38}"/>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10</a:t>
            </a:r>
            <a:endParaRPr lang="zh-TW" altLang="en-US" sz="2800" dirty="0"/>
          </a:p>
        </p:txBody>
      </p:sp>
    </p:spTree>
    <p:extLst>
      <p:ext uri="{BB962C8B-B14F-4D97-AF65-F5344CB8AC3E}">
        <p14:creationId xmlns:p14="http://schemas.microsoft.com/office/powerpoint/2010/main" val="2109647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004166"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生物阻抗訊號</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025684"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7" name="內容版面配置區 2">
            <a:extLst>
              <a:ext uri="{FF2B5EF4-FFF2-40B4-BE49-F238E27FC236}">
                <a16:creationId xmlns:a16="http://schemas.microsoft.com/office/drawing/2014/main" id="{A82991ED-1000-429E-A15A-0540EEBDC2D1}"/>
              </a:ext>
            </a:extLst>
          </p:cNvPr>
          <p:cNvSpPr txBox="1">
            <a:spLocks/>
          </p:cNvSpPr>
          <p:nvPr/>
        </p:nvSpPr>
        <p:spPr>
          <a:xfrm>
            <a:off x="574766" y="15409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皮膚的阻抗是由皮膚的成分、血液分布和通過皮膚的血量所形成的。</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阻抗的測量有助於了解皮膚的狀態和其他各種生理功能。</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人體的阻抗也不是一個固定的數值，會根據皮膚上面的乾燥程度或者是接觸壓力和面積等影響。</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p:txBody>
      </p:sp>
      <p:sp>
        <p:nvSpPr>
          <p:cNvPr id="8" name="文字方塊 7">
            <a:extLst>
              <a:ext uri="{FF2B5EF4-FFF2-40B4-BE49-F238E27FC236}">
                <a16:creationId xmlns:a16="http://schemas.microsoft.com/office/drawing/2014/main" id="{896B499D-0E39-4A7B-B182-D40BD83674B0}"/>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11</a:t>
            </a:r>
            <a:endParaRPr lang="zh-TW" altLang="en-US" sz="2800" dirty="0"/>
          </a:p>
        </p:txBody>
      </p:sp>
    </p:spTree>
    <p:extLst>
      <p:ext uri="{BB962C8B-B14F-4D97-AF65-F5344CB8AC3E}">
        <p14:creationId xmlns:p14="http://schemas.microsoft.com/office/powerpoint/2010/main" val="343039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004166"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生物化學訊號</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025684"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內容版面配置區 2">
            <a:extLst>
              <a:ext uri="{FF2B5EF4-FFF2-40B4-BE49-F238E27FC236}">
                <a16:creationId xmlns:a16="http://schemas.microsoft.com/office/drawing/2014/main" id="{488497B6-2278-46D4-A067-43E49279EB55}"/>
              </a:ext>
            </a:extLst>
          </p:cNvPr>
          <p:cNvSpPr txBox="1">
            <a:spLocks/>
          </p:cNvSpPr>
          <p:nvPr/>
        </p:nvSpPr>
        <p:spPr>
          <a:xfrm>
            <a:off x="574765" y="1569508"/>
            <a:ext cx="10540909" cy="426713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人體是個非常龐大的化學實驗室，細胞和器官之間的交互作用，都不免於產生出化學反應。</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血液量測可以測出很多化學物質，像是肝膽功能中的麩胺醯轉移酶可以測量出人體與酒精對肝的影響。鈣除了對骨骼有幫助外，其實也可以與磷探討出副甲狀腺的問題。</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由此可知，不論是血液或是尿液這種生化測量出來的數據，對於生理疾病的初步判讀是非常可靠的。</a:t>
            </a:r>
          </a:p>
        </p:txBody>
      </p:sp>
      <p:sp>
        <p:nvSpPr>
          <p:cNvPr id="8" name="文字方塊 7">
            <a:extLst>
              <a:ext uri="{FF2B5EF4-FFF2-40B4-BE49-F238E27FC236}">
                <a16:creationId xmlns:a16="http://schemas.microsoft.com/office/drawing/2014/main" id="{FE686A2A-F49A-4ABF-B351-0C15B7D8584D}"/>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12</a:t>
            </a:r>
            <a:endParaRPr lang="zh-TW" altLang="en-US" sz="2800" dirty="0"/>
          </a:p>
        </p:txBody>
      </p:sp>
    </p:spTree>
    <p:extLst>
      <p:ext uri="{BB962C8B-B14F-4D97-AF65-F5344CB8AC3E}">
        <p14:creationId xmlns:p14="http://schemas.microsoft.com/office/powerpoint/2010/main" val="3476404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004166"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生物光學訊號</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025684"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 name="內容版面配置區 2">
            <a:extLst>
              <a:ext uri="{FF2B5EF4-FFF2-40B4-BE49-F238E27FC236}">
                <a16:creationId xmlns:a16="http://schemas.microsoft.com/office/drawing/2014/main" id="{EC87A0EE-4627-47B5-B6A5-5FF11E2B1CAA}"/>
              </a:ext>
            </a:extLst>
          </p:cNvPr>
          <p:cNvSpPr txBox="1">
            <a:spLocks/>
          </p:cNvSpPr>
          <p:nvPr/>
        </p:nvSpPr>
        <p:spPr>
          <a:xfrm>
            <a:off x="574766" y="1531409"/>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由光線打入皮膚中，來觀察穿透光線和折射光的角度，來判斷血液中的含氧量和血液濃度。</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可以藉由光學訊號來判斷周遭的離子濃度，也可以觀察細胞是否發生病變。</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X</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光也是一種生物光學訊號，他是藉由光訊號穿透人體後，由於每個組織對輻射吸收能力的不同，形成</a:t>
            </a:r>
            <a:r>
              <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X</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光影像。</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US" altLang="zh-TW" sz="20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p:txBody>
      </p:sp>
      <p:sp>
        <p:nvSpPr>
          <p:cNvPr id="7" name="文字方塊 6">
            <a:extLst>
              <a:ext uri="{FF2B5EF4-FFF2-40B4-BE49-F238E27FC236}">
                <a16:creationId xmlns:a16="http://schemas.microsoft.com/office/drawing/2014/main" id="{7C472182-2AC5-4F0E-A0DD-8DE34057BC26}"/>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13</a:t>
            </a:r>
            <a:endParaRPr lang="zh-TW" altLang="en-US" sz="2800" dirty="0"/>
          </a:p>
        </p:txBody>
      </p:sp>
    </p:spTree>
    <p:extLst>
      <p:ext uri="{BB962C8B-B14F-4D97-AF65-F5344CB8AC3E}">
        <p14:creationId xmlns:p14="http://schemas.microsoft.com/office/powerpoint/2010/main" val="379166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004166"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生物電磁訊號</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025684"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內容版面配置區 2">
            <a:extLst>
              <a:ext uri="{FF2B5EF4-FFF2-40B4-BE49-F238E27FC236}">
                <a16:creationId xmlns:a16="http://schemas.microsoft.com/office/drawing/2014/main" id="{C02BC1BF-BC1C-401F-AB4D-57CC5FD1A57B}"/>
              </a:ext>
            </a:extLst>
          </p:cNvPr>
          <p:cNvSpPr txBox="1">
            <a:spLocks/>
          </p:cNvSpPr>
          <p:nvPr/>
        </p:nvSpPr>
        <p:spPr>
          <a:xfrm>
            <a:off x="574766" y="152188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每個器官都會有極弱的磁場，如：大腦、心臟和肺部。</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神經元興奮會產生局部的電流，同時在臨近介質會有電流的產生，所以在頭顱表面可以偵測到</a:t>
            </a:r>
            <a:r>
              <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MEG</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可以藉由測量磁訊號來了解細胞生長的過程，進而觀察細胞是否變異。</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p:txBody>
      </p:sp>
      <p:sp>
        <p:nvSpPr>
          <p:cNvPr id="7" name="文字方塊 6">
            <a:extLst>
              <a:ext uri="{FF2B5EF4-FFF2-40B4-BE49-F238E27FC236}">
                <a16:creationId xmlns:a16="http://schemas.microsoft.com/office/drawing/2014/main" id="{26A57C50-41F2-4146-8AAA-2095ADB13A13}"/>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14</a:t>
            </a:r>
            <a:endParaRPr lang="zh-TW" altLang="en-US" sz="2800" dirty="0"/>
          </a:p>
        </p:txBody>
      </p:sp>
    </p:spTree>
    <p:extLst>
      <p:ext uri="{BB962C8B-B14F-4D97-AF65-F5344CB8AC3E}">
        <p14:creationId xmlns:p14="http://schemas.microsoft.com/office/powerpoint/2010/main" val="663878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432291" y="120061"/>
            <a:ext cx="4511040"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穿戴式裝置</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2507799"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541195C4-9A37-4D4E-94A6-933119818BB9}"/>
              </a:ext>
            </a:extLst>
          </p:cNvPr>
          <p:cNvSpPr txBox="1"/>
          <p:nvPr/>
        </p:nvSpPr>
        <p:spPr>
          <a:xfrm>
            <a:off x="485527" y="1471445"/>
            <a:ext cx="4930488" cy="3416320"/>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在現代物聯網和醫療保健系統使用穿戴式輕型感測器放置在人體上以記錄運動、生物電位和環境數據。</a:t>
            </a:r>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這些資訊被回傳到物聯網平台進行分發和處理。 </a:t>
            </a:r>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嵌入式系統可以透過互聯感測器交換資訊並幫助患者應對日常生活挑戰，例如預防跌倒。 </a:t>
            </a:r>
          </a:p>
        </p:txBody>
      </p:sp>
      <p:sp>
        <p:nvSpPr>
          <p:cNvPr id="8" name="文字方塊 7">
            <a:extLst>
              <a:ext uri="{FF2B5EF4-FFF2-40B4-BE49-F238E27FC236}">
                <a16:creationId xmlns:a16="http://schemas.microsoft.com/office/drawing/2014/main" id="{13012804-E062-4667-907B-C777BE29DA54}"/>
              </a:ext>
            </a:extLst>
          </p:cNvPr>
          <p:cNvSpPr txBox="1"/>
          <p:nvPr/>
        </p:nvSpPr>
        <p:spPr>
          <a:xfrm>
            <a:off x="6700571" y="5926160"/>
            <a:ext cx="4765448"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圖片說明：穿戴式裝置結合</a:t>
            </a:r>
            <a:r>
              <a:rPr lang="en-US" altLang="zh-TW" dirty="0">
                <a:latin typeface="標楷體" panose="03000509000000000000" pitchFamily="65" charset="-120"/>
                <a:ea typeface="標楷體" panose="03000509000000000000" pitchFamily="65" charset="-120"/>
              </a:rPr>
              <a:t>IOT</a:t>
            </a:r>
            <a:r>
              <a:rPr lang="zh-TW" altLang="en-US" dirty="0">
                <a:latin typeface="標楷體" panose="03000509000000000000" pitchFamily="65" charset="-120"/>
                <a:ea typeface="標楷體" panose="03000509000000000000" pitchFamily="65" charset="-120"/>
              </a:rPr>
              <a:t>網路示意</a:t>
            </a:r>
            <a:endParaRPr lang="zh-TW" altLang="en-US" dirty="0"/>
          </a:p>
        </p:txBody>
      </p:sp>
      <p:pic>
        <p:nvPicPr>
          <p:cNvPr id="9" name="圖片 8">
            <a:extLst>
              <a:ext uri="{FF2B5EF4-FFF2-40B4-BE49-F238E27FC236}">
                <a16:creationId xmlns:a16="http://schemas.microsoft.com/office/drawing/2014/main" id="{D6FD89AB-8FED-48AC-9721-D6AE77659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92777"/>
            <a:ext cx="5238750" cy="4914900"/>
          </a:xfrm>
          <a:prstGeom prst="rect">
            <a:avLst/>
          </a:prstGeom>
          <a:ln>
            <a:solidFill>
              <a:schemeClr val="tx1"/>
            </a:solidFill>
          </a:ln>
        </p:spPr>
      </p:pic>
      <p:sp>
        <p:nvSpPr>
          <p:cNvPr id="12" name="文字方塊 11">
            <a:extLst>
              <a:ext uri="{FF2B5EF4-FFF2-40B4-BE49-F238E27FC236}">
                <a16:creationId xmlns:a16="http://schemas.microsoft.com/office/drawing/2014/main" id="{EBFEAAFC-0FDE-4DC0-BD40-E4173DD515D8}"/>
              </a:ext>
            </a:extLst>
          </p:cNvPr>
          <p:cNvSpPr txBox="1"/>
          <p:nvPr/>
        </p:nvSpPr>
        <p:spPr>
          <a:xfrm>
            <a:off x="200296" y="6461760"/>
            <a:ext cx="11479513" cy="646331"/>
          </a:xfrm>
          <a:prstGeom prst="rect">
            <a:avLst/>
          </a:prstGeom>
          <a:noFill/>
        </p:spPr>
        <p:txBody>
          <a:bodyPr wrap="square" rtlCol="0">
            <a:spAutoFit/>
          </a:bodyPr>
          <a:lstStyle/>
          <a:p>
            <a:r>
              <a:rPr lang="en-US" altLang="zh-TW" dirty="0"/>
              <a:t>Source:</a:t>
            </a:r>
            <a:r>
              <a:rPr lang="zh-TW" altLang="en-US" dirty="0"/>
              <a:t> </a:t>
            </a:r>
            <a:r>
              <a:rPr lang="en-US" altLang="zh-TW" dirty="0"/>
              <a:t>IEEE </a:t>
            </a:r>
            <a:r>
              <a:rPr lang="en-US" altLang="zh-TW" i="1" dirty="0"/>
              <a:t>Xplore. </a:t>
            </a:r>
            <a:r>
              <a:rPr lang="en-US" altLang="zh-TW" sz="1600" dirty="0">
                <a:hlinkClick r:id="rId4"/>
              </a:rPr>
              <a:t>Wearable Technologies and the Internet of Things.</a:t>
            </a:r>
            <a:endParaRPr lang="en-US" altLang="zh-TW" sz="1600" dirty="0"/>
          </a:p>
          <a:p>
            <a:endParaRPr lang="zh-TW" altLang="en-US" dirty="0"/>
          </a:p>
        </p:txBody>
      </p:sp>
      <p:sp>
        <p:nvSpPr>
          <p:cNvPr id="10" name="文字方塊 9">
            <a:extLst>
              <a:ext uri="{FF2B5EF4-FFF2-40B4-BE49-F238E27FC236}">
                <a16:creationId xmlns:a16="http://schemas.microsoft.com/office/drawing/2014/main" id="{DBD09F83-4F60-4E3A-BE90-FE1E0F88DAB7}"/>
              </a:ext>
            </a:extLst>
          </p:cNvPr>
          <p:cNvSpPr txBox="1"/>
          <p:nvPr/>
        </p:nvSpPr>
        <p:spPr>
          <a:xfrm>
            <a:off x="11076495" y="6395085"/>
            <a:ext cx="603314" cy="523220"/>
          </a:xfrm>
          <a:prstGeom prst="rect">
            <a:avLst/>
          </a:prstGeom>
          <a:noFill/>
        </p:spPr>
        <p:txBody>
          <a:bodyPr wrap="square" rtlCol="0">
            <a:spAutoFit/>
          </a:bodyPr>
          <a:lstStyle/>
          <a:p>
            <a:pPr algn="r"/>
            <a:r>
              <a:rPr lang="en-US" altLang="zh-TW" sz="2800" dirty="0"/>
              <a:t>15</a:t>
            </a:r>
            <a:endParaRPr lang="zh-TW" altLang="en-US" sz="2800" dirty="0"/>
          </a:p>
        </p:txBody>
      </p:sp>
    </p:spTree>
    <p:extLst>
      <p:ext uri="{BB962C8B-B14F-4D97-AF65-F5344CB8AC3E}">
        <p14:creationId xmlns:p14="http://schemas.microsoft.com/office/powerpoint/2010/main" val="2879164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432291" y="120061"/>
            <a:ext cx="4511040"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穿戴式裝置</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2507799"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89F5874E-3942-45F5-A575-71A8C618E247}"/>
              </a:ext>
            </a:extLst>
          </p:cNvPr>
          <p:cNvSpPr txBox="1"/>
          <p:nvPr/>
        </p:nvSpPr>
        <p:spPr>
          <a:xfrm>
            <a:off x="200297" y="6461760"/>
            <a:ext cx="3823062" cy="369332"/>
          </a:xfrm>
          <a:prstGeom prst="rect">
            <a:avLst/>
          </a:prstGeom>
          <a:noFill/>
        </p:spPr>
        <p:txBody>
          <a:bodyPr wrap="square" rtlCol="0">
            <a:spAutoFit/>
          </a:bodyPr>
          <a:lstStyle/>
          <a:p>
            <a:r>
              <a:rPr lang="en-US" altLang="zh-TW" dirty="0"/>
              <a:t>Source: </a:t>
            </a:r>
            <a:r>
              <a:rPr lang="en-US" altLang="zh-TW" dirty="0">
                <a:hlinkClick r:id="rId3"/>
              </a:rPr>
              <a:t>Wearable technology</a:t>
            </a:r>
            <a:r>
              <a:rPr lang="en-US" altLang="zh-TW" dirty="0"/>
              <a:t>.</a:t>
            </a:r>
            <a:endParaRPr lang="zh-TW" altLang="en-US" dirty="0"/>
          </a:p>
        </p:txBody>
      </p:sp>
      <p:pic>
        <p:nvPicPr>
          <p:cNvPr id="7" name="圖片 6">
            <a:extLst>
              <a:ext uri="{FF2B5EF4-FFF2-40B4-BE49-F238E27FC236}">
                <a16:creationId xmlns:a16="http://schemas.microsoft.com/office/drawing/2014/main" id="{B1B55612-3F10-48A5-9A07-92235C88A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680" y="1215738"/>
            <a:ext cx="7422037" cy="4649485"/>
          </a:xfrm>
          <a:prstGeom prst="rect">
            <a:avLst/>
          </a:prstGeom>
        </p:spPr>
      </p:pic>
      <p:sp>
        <p:nvSpPr>
          <p:cNvPr id="8" name="文字方塊 7">
            <a:extLst>
              <a:ext uri="{FF2B5EF4-FFF2-40B4-BE49-F238E27FC236}">
                <a16:creationId xmlns:a16="http://schemas.microsoft.com/office/drawing/2014/main" id="{13012804-E062-4667-907B-C777BE29DA54}"/>
              </a:ext>
            </a:extLst>
          </p:cNvPr>
          <p:cNvSpPr txBox="1"/>
          <p:nvPr/>
        </p:nvSpPr>
        <p:spPr>
          <a:xfrm>
            <a:off x="4201297" y="5903517"/>
            <a:ext cx="4765448"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圖片說明：各項穿戴式裝置</a:t>
            </a:r>
            <a:r>
              <a:rPr lang="en-US" altLang="zh-TW" dirty="0">
                <a:latin typeface="標楷體" panose="03000509000000000000" pitchFamily="65" charset="-120"/>
                <a:ea typeface="標楷體" panose="03000509000000000000" pitchFamily="65" charset="-120"/>
              </a:rPr>
              <a:t>Roadmap</a:t>
            </a:r>
            <a:endParaRPr lang="zh-TW" altLang="en-US" dirty="0"/>
          </a:p>
        </p:txBody>
      </p:sp>
      <p:sp>
        <p:nvSpPr>
          <p:cNvPr id="9" name="文字方塊 8">
            <a:extLst>
              <a:ext uri="{FF2B5EF4-FFF2-40B4-BE49-F238E27FC236}">
                <a16:creationId xmlns:a16="http://schemas.microsoft.com/office/drawing/2014/main" id="{0306B16A-41E3-4518-B42C-5267DF1E2A70}"/>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16</a:t>
            </a:r>
            <a:endParaRPr lang="zh-TW" altLang="en-US" sz="2800" dirty="0"/>
          </a:p>
        </p:txBody>
      </p:sp>
    </p:spTree>
    <p:extLst>
      <p:ext uri="{BB962C8B-B14F-4D97-AF65-F5344CB8AC3E}">
        <p14:creationId xmlns:p14="http://schemas.microsoft.com/office/powerpoint/2010/main" val="1538335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130634" y="120061"/>
            <a:ext cx="4664928"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rPr>
              <a:t>穿戴式裝置市場</a:t>
            </a: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487680" y="992777"/>
            <a:ext cx="3433871"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421A27B9-00FB-466A-9CE9-787193021449}"/>
              </a:ext>
            </a:extLst>
          </p:cNvPr>
          <p:cNvSpPr txBox="1"/>
          <p:nvPr/>
        </p:nvSpPr>
        <p:spPr>
          <a:xfrm>
            <a:off x="200297" y="6461760"/>
            <a:ext cx="5608320" cy="646331"/>
          </a:xfrm>
          <a:prstGeom prst="rect">
            <a:avLst/>
          </a:prstGeom>
          <a:noFill/>
        </p:spPr>
        <p:txBody>
          <a:bodyPr wrap="square" rtlCol="0">
            <a:spAutoFit/>
          </a:bodyPr>
          <a:lstStyle/>
          <a:p>
            <a:r>
              <a:rPr lang="en-US" altLang="zh-TW" dirty="0"/>
              <a:t>Source:</a:t>
            </a:r>
            <a:r>
              <a:rPr lang="zh-TW" altLang="en-US" dirty="0"/>
              <a:t> </a:t>
            </a:r>
            <a:r>
              <a:rPr lang="zh-TW" altLang="en-US" dirty="0">
                <a:latin typeface="標楷體" panose="03000509000000000000" pitchFamily="65" charset="-120"/>
                <a:ea typeface="標楷體" panose="03000509000000000000" pitchFamily="65" charset="-120"/>
              </a:rPr>
              <a:t>食藥署</a:t>
            </a:r>
            <a:r>
              <a:rPr lang="en-US" altLang="zh-TW" i="1" dirty="0"/>
              <a:t>.</a:t>
            </a:r>
            <a:r>
              <a:rPr lang="zh-TW" altLang="en-US" dirty="0">
                <a:latin typeface="標楷體" panose="03000509000000000000" pitchFamily="65" charset="-120"/>
                <a:ea typeface="標楷體" panose="03000509000000000000" pitchFamily="65" charset="-120"/>
                <a:hlinkClick r:id="rId3"/>
              </a:rPr>
              <a:t>醫療器材相關法規及標準</a:t>
            </a:r>
            <a:r>
              <a:rPr lang="en-US" altLang="zh-TW" dirty="0"/>
              <a:t>.</a:t>
            </a:r>
          </a:p>
          <a:p>
            <a:endParaRPr lang="zh-TW" altLang="en-US" dirty="0"/>
          </a:p>
        </p:txBody>
      </p:sp>
      <p:sp>
        <p:nvSpPr>
          <p:cNvPr id="10" name="文字方塊 9">
            <a:extLst>
              <a:ext uri="{FF2B5EF4-FFF2-40B4-BE49-F238E27FC236}">
                <a16:creationId xmlns:a16="http://schemas.microsoft.com/office/drawing/2014/main" id="{B69FA294-D635-4D07-9DE6-46464383E413}"/>
              </a:ext>
            </a:extLst>
          </p:cNvPr>
          <p:cNvSpPr txBox="1"/>
          <p:nvPr/>
        </p:nvSpPr>
        <p:spPr>
          <a:xfrm>
            <a:off x="520807" y="1419925"/>
            <a:ext cx="5287809" cy="1200329"/>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目前穿戴式裝置產品主打多生理監測功能，但產品定位大多是一般消費性電子產品上市，並非醫療器材產品。</a:t>
            </a:r>
          </a:p>
        </p:txBody>
      </p:sp>
      <p:sp>
        <p:nvSpPr>
          <p:cNvPr id="11" name="文字方塊 10">
            <a:extLst>
              <a:ext uri="{FF2B5EF4-FFF2-40B4-BE49-F238E27FC236}">
                <a16:creationId xmlns:a16="http://schemas.microsoft.com/office/drawing/2014/main" id="{F86EFE13-33B2-4EB7-B8AF-CE51CECC648E}"/>
              </a:ext>
            </a:extLst>
          </p:cNvPr>
          <p:cNvSpPr txBox="1"/>
          <p:nvPr/>
        </p:nvSpPr>
        <p:spPr>
          <a:xfrm>
            <a:off x="520807" y="2678069"/>
            <a:ext cx="5287809" cy="830997"/>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主要原因取決於產品所宣稱的功能或效果，以及目標市場的要求。</a:t>
            </a:r>
          </a:p>
        </p:txBody>
      </p:sp>
      <p:sp>
        <p:nvSpPr>
          <p:cNvPr id="12" name="文字方塊 11">
            <a:extLst>
              <a:ext uri="{FF2B5EF4-FFF2-40B4-BE49-F238E27FC236}">
                <a16:creationId xmlns:a16="http://schemas.microsoft.com/office/drawing/2014/main" id="{0B2FA032-F1D5-4D83-9B96-7AB34AB39C35}"/>
              </a:ext>
            </a:extLst>
          </p:cNvPr>
          <p:cNvSpPr txBox="1"/>
          <p:nvPr/>
        </p:nvSpPr>
        <p:spPr>
          <a:xfrm>
            <a:off x="520807" y="3680122"/>
            <a:ext cx="5287809" cy="2308324"/>
          </a:xfrm>
          <a:prstGeom prst="rect">
            <a:avLst/>
          </a:prstGeom>
          <a:noFill/>
        </p:spPr>
        <p:txBody>
          <a:bodyPr wrap="square" rtlCol="0">
            <a:spAutoFit/>
          </a:bodyPr>
          <a:lstStyle/>
          <a:p>
            <a:r>
              <a:rPr lang="zh-TW" altLang="en-US" sz="2400" dirty="0">
                <a:latin typeface="標楷體" panose="03000509000000000000" pitchFamily="65" charset="-120"/>
                <a:ea typeface="標楷體" panose="03000509000000000000" pitchFamily="65" charset="-120"/>
              </a:rPr>
              <a:t>如果產品是要以醫療產品或器材上市，就需受相關法令規範與監管。依法令要求與產品種類，必須在上市前進行相關文件申報，產品販售通路也會被限制，若沒有依照各國家法令要求，買賣醫療器材可能觸法。</a:t>
            </a:r>
          </a:p>
        </p:txBody>
      </p:sp>
      <p:pic>
        <p:nvPicPr>
          <p:cNvPr id="9" name="圖片 8">
            <a:extLst>
              <a:ext uri="{FF2B5EF4-FFF2-40B4-BE49-F238E27FC236}">
                <a16:creationId xmlns:a16="http://schemas.microsoft.com/office/drawing/2014/main" id="{93AF2355-EDFA-4C21-A3B9-883F39474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550" y="1492710"/>
            <a:ext cx="4374823" cy="4374823"/>
          </a:xfrm>
          <a:prstGeom prst="rect">
            <a:avLst/>
          </a:prstGeom>
        </p:spPr>
      </p:pic>
      <p:sp>
        <p:nvSpPr>
          <p:cNvPr id="13" name="文字方塊 12">
            <a:extLst>
              <a:ext uri="{FF2B5EF4-FFF2-40B4-BE49-F238E27FC236}">
                <a16:creationId xmlns:a16="http://schemas.microsoft.com/office/drawing/2014/main" id="{22591669-735A-4F1E-86A6-6F6E7E6C6AFC}"/>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17</a:t>
            </a:r>
            <a:endParaRPr lang="zh-TW" altLang="en-US" sz="2800" dirty="0"/>
          </a:p>
        </p:txBody>
      </p:sp>
    </p:spTree>
    <p:extLst>
      <p:ext uri="{BB962C8B-B14F-4D97-AF65-F5344CB8AC3E}">
        <p14:creationId xmlns:p14="http://schemas.microsoft.com/office/powerpoint/2010/main" val="193227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480496" y="120061"/>
            <a:ext cx="4258491"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l"/>
            <a:r>
              <a:rPr lang="zh-TW" altLang="en-US" sz="4000" dirty="0">
                <a:latin typeface="標楷體" panose="03000509000000000000" pitchFamily="65" charset="-120"/>
                <a:ea typeface="標楷體" panose="03000509000000000000" pitchFamily="65" charset="-120"/>
              </a:rPr>
              <a:t>簡報大綱</a:t>
            </a: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1998752"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76C37478-F364-49E2-A8E5-9D152E81D032}"/>
              </a:ext>
            </a:extLst>
          </p:cNvPr>
          <p:cNvSpPr txBox="1"/>
          <p:nvPr/>
        </p:nvSpPr>
        <p:spPr>
          <a:xfrm>
            <a:off x="1135108" y="3144605"/>
            <a:ext cx="5073181" cy="584775"/>
          </a:xfrm>
          <a:prstGeom prst="rect">
            <a:avLst/>
          </a:prstGeom>
          <a:noFill/>
        </p:spPr>
        <p:txBody>
          <a:bodyPr wrap="square" rtlCol="0">
            <a:spAutoFit/>
          </a:bodyPr>
          <a:lstStyle/>
          <a:p>
            <a:pPr marL="514350" indent="-514350">
              <a:buFont typeface="+mj-lt"/>
              <a:buAutoNum type="arabicPeriod" startAt="4"/>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穿戴式裝置</a:t>
            </a:r>
            <a:endParaRPr lang="zh-TW" altLang="en-US" dirty="0">
              <a:latin typeface="標楷體" panose="03000509000000000000" pitchFamily="65" charset="-120"/>
              <a:ea typeface="標楷體" panose="03000509000000000000" pitchFamily="65" charset="-120"/>
            </a:endParaRPr>
          </a:p>
        </p:txBody>
      </p:sp>
      <p:sp>
        <p:nvSpPr>
          <p:cNvPr id="21" name="文字方塊 20">
            <a:extLst>
              <a:ext uri="{FF2B5EF4-FFF2-40B4-BE49-F238E27FC236}">
                <a16:creationId xmlns:a16="http://schemas.microsoft.com/office/drawing/2014/main" id="{C4849BBB-866F-4C4B-86E9-A67E6C923E09}"/>
              </a:ext>
            </a:extLst>
          </p:cNvPr>
          <p:cNvSpPr txBox="1"/>
          <p:nvPr/>
        </p:nvSpPr>
        <p:spPr>
          <a:xfrm>
            <a:off x="1135107" y="3693606"/>
            <a:ext cx="4208417" cy="861774"/>
          </a:xfrm>
          <a:prstGeom prst="rect">
            <a:avLst/>
          </a:prstGeom>
          <a:noFill/>
        </p:spPr>
        <p:txBody>
          <a:bodyPr wrap="square" rtlCol="0">
            <a:spAutoFit/>
          </a:bodyPr>
          <a:lstStyle/>
          <a:p>
            <a:pPr marL="514350" indent="-514350">
              <a:buFont typeface="+mj-lt"/>
              <a:buAutoNum type="arabicPeriod" startAt="5"/>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穿戴式裝置市場</a:t>
            </a:r>
            <a:endParaRPr lang="en-US" altLang="zh-TW" sz="3200" dirty="0">
              <a:latin typeface="標楷體" panose="03000509000000000000" pitchFamily="65" charset="-120"/>
              <a:ea typeface="標楷體" panose="03000509000000000000" pitchFamily="65" charset="-120"/>
              <a:cs typeface="Times New Roman" panose="02020603050405020304" pitchFamily="18" charset="0"/>
            </a:endParaRPr>
          </a:p>
          <a:p>
            <a:endParaRPr lang="zh-TW" altLang="en-US" dirty="0"/>
          </a:p>
        </p:txBody>
      </p:sp>
      <p:sp>
        <p:nvSpPr>
          <p:cNvPr id="22" name="文字方塊 21">
            <a:extLst>
              <a:ext uri="{FF2B5EF4-FFF2-40B4-BE49-F238E27FC236}">
                <a16:creationId xmlns:a16="http://schemas.microsoft.com/office/drawing/2014/main" id="{7F2546D7-547F-4E12-8981-90D2EBA66B64}"/>
              </a:ext>
            </a:extLst>
          </p:cNvPr>
          <p:cNvSpPr txBox="1"/>
          <p:nvPr/>
        </p:nvSpPr>
        <p:spPr>
          <a:xfrm>
            <a:off x="1135106" y="4243046"/>
            <a:ext cx="4763587" cy="584775"/>
          </a:xfrm>
          <a:prstGeom prst="rect">
            <a:avLst/>
          </a:prstGeom>
          <a:noFill/>
        </p:spPr>
        <p:txBody>
          <a:bodyPr wrap="square" rtlCol="0">
            <a:spAutoFit/>
          </a:bodyPr>
          <a:lstStyle/>
          <a:p>
            <a:pPr marL="514350" indent="-514350">
              <a:buFont typeface="+mj-lt"/>
              <a:buAutoNum type="arabicPeriod" startAt="6"/>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醫用軟體分類分級</a:t>
            </a:r>
            <a:endParaRPr lang="zh-TW" altLang="en-US" dirty="0">
              <a:latin typeface="標楷體" panose="03000509000000000000" pitchFamily="65" charset="-120"/>
              <a:ea typeface="標楷體" panose="03000509000000000000" pitchFamily="65" charset="-120"/>
            </a:endParaRPr>
          </a:p>
        </p:txBody>
      </p:sp>
      <p:sp>
        <p:nvSpPr>
          <p:cNvPr id="24" name="文字方塊 23">
            <a:extLst>
              <a:ext uri="{FF2B5EF4-FFF2-40B4-BE49-F238E27FC236}">
                <a16:creationId xmlns:a16="http://schemas.microsoft.com/office/drawing/2014/main" id="{60925CDC-F56A-44C5-957E-BE7721AD9C9A}"/>
              </a:ext>
            </a:extLst>
          </p:cNvPr>
          <p:cNvSpPr txBox="1"/>
          <p:nvPr/>
        </p:nvSpPr>
        <p:spPr>
          <a:xfrm>
            <a:off x="1135106" y="5369623"/>
            <a:ext cx="2734491" cy="861774"/>
          </a:xfrm>
          <a:prstGeom prst="rect">
            <a:avLst/>
          </a:prstGeom>
          <a:noFill/>
        </p:spPr>
        <p:txBody>
          <a:bodyPr wrap="square" rtlCol="0">
            <a:spAutoFit/>
          </a:bodyPr>
          <a:lstStyle/>
          <a:p>
            <a:pPr marL="514350" indent="-514350">
              <a:buFont typeface="+mj-lt"/>
              <a:buAutoNum type="arabicPeriod" startAt="8"/>
            </a:pPr>
            <a:r>
              <a:rPr lang="zh-TW" altLang="en-US" sz="3200" dirty="0">
                <a:latin typeface="標楷體" panose="03000509000000000000" pitchFamily="65" charset="-120"/>
                <a:ea typeface="標楷體" panose="03000509000000000000" pitchFamily="65" charset="-120"/>
              </a:rPr>
              <a:t>總結</a:t>
            </a:r>
            <a:endParaRPr lang="en-US" altLang="zh-TW" sz="3200" dirty="0">
              <a:latin typeface="標楷體" panose="03000509000000000000" pitchFamily="65" charset="-120"/>
              <a:ea typeface="標楷體" panose="03000509000000000000" pitchFamily="65" charset="-120"/>
            </a:endParaRPr>
          </a:p>
          <a:p>
            <a:pPr marL="342900" indent="-342900">
              <a:buFont typeface="+mj-lt"/>
              <a:buAutoNum type="arabicPeriod" startAt="8"/>
            </a:pPr>
            <a:endParaRPr lang="zh-TW" altLang="en-US" dirty="0"/>
          </a:p>
        </p:txBody>
      </p:sp>
      <p:sp>
        <p:nvSpPr>
          <p:cNvPr id="26" name="文字方塊 25">
            <a:extLst>
              <a:ext uri="{FF2B5EF4-FFF2-40B4-BE49-F238E27FC236}">
                <a16:creationId xmlns:a16="http://schemas.microsoft.com/office/drawing/2014/main" id="{D6B86E27-F35D-4B9D-BF91-8E5DEC1B8636}"/>
              </a:ext>
            </a:extLst>
          </p:cNvPr>
          <p:cNvSpPr txBox="1"/>
          <p:nvPr/>
        </p:nvSpPr>
        <p:spPr>
          <a:xfrm>
            <a:off x="1135106" y="5928588"/>
            <a:ext cx="4493538" cy="584775"/>
          </a:xfrm>
          <a:prstGeom prst="rect">
            <a:avLst/>
          </a:prstGeom>
          <a:noFill/>
        </p:spPr>
        <p:txBody>
          <a:bodyPr wrap="none" rtlCol="0">
            <a:spAutoFit/>
          </a:bodyPr>
          <a:lstStyle/>
          <a:p>
            <a:pPr marL="514350" indent="-514350">
              <a:buFont typeface="+mj-lt"/>
              <a:buAutoNum type="arabicPeriod" startAt="9"/>
            </a:pPr>
            <a:r>
              <a:rPr lang="zh-TW" altLang="en-US" sz="3200" dirty="0">
                <a:latin typeface="標楷體" panose="03000509000000000000" pitchFamily="65" charset="-120"/>
                <a:ea typeface="標楷體" panose="03000509000000000000" pitchFamily="65" charset="-120"/>
              </a:rPr>
              <a:t>參考資料及文獻列表</a:t>
            </a:r>
            <a:endParaRPr lang="zh-TW" altLang="en-US" sz="3200" dirty="0"/>
          </a:p>
        </p:txBody>
      </p:sp>
      <p:sp>
        <p:nvSpPr>
          <p:cNvPr id="9" name="文字方塊 8">
            <a:extLst>
              <a:ext uri="{FF2B5EF4-FFF2-40B4-BE49-F238E27FC236}">
                <a16:creationId xmlns:a16="http://schemas.microsoft.com/office/drawing/2014/main" id="{4333E19F-02D8-4022-9605-057090A6B22B}"/>
              </a:ext>
            </a:extLst>
          </p:cNvPr>
          <p:cNvSpPr txBox="1"/>
          <p:nvPr/>
        </p:nvSpPr>
        <p:spPr>
          <a:xfrm>
            <a:off x="1135108" y="1516652"/>
            <a:ext cx="5073181" cy="584775"/>
          </a:xfrm>
          <a:prstGeom prst="rect">
            <a:avLst/>
          </a:prstGeom>
          <a:noFill/>
        </p:spPr>
        <p:txBody>
          <a:bodyPr wrap="square" rtlCol="0">
            <a:spAutoFit/>
          </a:bodyPr>
          <a:lstStyle/>
          <a:p>
            <a:pPr marL="514350" indent="-514350">
              <a:buFont typeface="+mj-lt"/>
              <a:buAutoNum type="arabicPeriod"/>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生理訊號的意義</a:t>
            </a:r>
            <a:endParaRPr lang="zh-TW" altLang="en-US"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45F96B29-F61E-4CA6-B62D-F0CE5FEEA354}"/>
              </a:ext>
            </a:extLst>
          </p:cNvPr>
          <p:cNvSpPr txBox="1"/>
          <p:nvPr/>
        </p:nvSpPr>
        <p:spPr>
          <a:xfrm>
            <a:off x="1135108" y="2065653"/>
            <a:ext cx="5073181" cy="584775"/>
          </a:xfrm>
          <a:prstGeom prst="rect">
            <a:avLst/>
          </a:prstGeom>
          <a:noFill/>
        </p:spPr>
        <p:txBody>
          <a:bodyPr wrap="square" rtlCol="0">
            <a:spAutoFit/>
          </a:bodyPr>
          <a:lstStyle/>
          <a:p>
            <a:pPr marL="514350" indent="-514350">
              <a:buFont typeface="+mj-lt"/>
              <a:buAutoNum type="arabicPeriod" startAt="2"/>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生理訊號的產生與顯示</a:t>
            </a:r>
            <a:endParaRPr lang="zh-TW" altLang="en-US" dirty="0">
              <a:latin typeface="標楷體" panose="03000509000000000000" pitchFamily="65" charset="-120"/>
              <a:ea typeface="標楷體" panose="03000509000000000000" pitchFamily="65" charset="-120"/>
            </a:endParaRPr>
          </a:p>
        </p:txBody>
      </p:sp>
      <p:sp>
        <p:nvSpPr>
          <p:cNvPr id="11" name="文字方塊 10">
            <a:extLst>
              <a:ext uri="{FF2B5EF4-FFF2-40B4-BE49-F238E27FC236}">
                <a16:creationId xmlns:a16="http://schemas.microsoft.com/office/drawing/2014/main" id="{F0FA8315-2597-43FA-A0B9-658E52F99A1C}"/>
              </a:ext>
            </a:extLst>
          </p:cNvPr>
          <p:cNvSpPr txBox="1"/>
          <p:nvPr/>
        </p:nvSpPr>
        <p:spPr>
          <a:xfrm>
            <a:off x="1135108" y="2624179"/>
            <a:ext cx="5073181" cy="584775"/>
          </a:xfrm>
          <a:prstGeom prst="rect">
            <a:avLst/>
          </a:prstGeom>
          <a:noFill/>
        </p:spPr>
        <p:txBody>
          <a:bodyPr wrap="square" rtlCol="0">
            <a:spAutoFit/>
          </a:bodyPr>
          <a:lstStyle/>
          <a:p>
            <a:pPr marL="514350" indent="-514350">
              <a:buFont typeface="+mj-lt"/>
              <a:buAutoNum type="arabicPeriod" startAt="3"/>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生理訊號是如何產生的</a:t>
            </a:r>
            <a:endParaRPr lang="zh-TW" altLang="en-US" dirty="0">
              <a:latin typeface="標楷體" panose="03000509000000000000" pitchFamily="65" charset="-120"/>
              <a:ea typeface="標楷體" panose="03000509000000000000" pitchFamily="65" charset="-120"/>
            </a:endParaRPr>
          </a:p>
        </p:txBody>
      </p:sp>
      <p:sp>
        <p:nvSpPr>
          <p:cNvPr id="12" name="文字方塊 11">
            <a:extLst>
              <a:ext uri="{FF2B5EF4-FFF2-40B4-BE49-F238E27FC236}">
                <a16:creationId xmlns:a16="http://schemas.microsoft.com/office/drawing/2014/main" id="{0D86241A-20D0-4447-AE95-EFF7FB7EBB56}"/>
              </a:ext>
            </a:extLst>
          </p:cNvPr>
          <p:cNvSpPr txBox="1"/>
          <p:nvPr/>
        </p:nvSpPr>
        <p:spPr>
          <a:xfrm>
            <a:off x="1135106" y="4763472"/>
            <a:ext cx="4763587" cy="584775"/>
          </a:xfrm>
          <a:prstGeom prst="rect">
            <a:avLst/>
          </a:prstGeom>
          <a:noFill/>
        </p:spPr>
        <p:txBody>
          <a:bodyPr wrap="square" rtlCol="0">
            <a:spAutoFit/>
          </a:bodyPr>
          <a:lstStyle/>
          <a:p>
            <a:pPr marL="514350" indent="-514350">
              <a:buFont typeface="+mj-lt"/>
              <a:buAutoNum type="arabicPeriod" startAt="7"/>
            </a:pPr>
            <a:r>
              <a:rPr lang="zh-TW" altLang="en-US" sz="3200" dirty="0">
                <a:latin typeface="標楷體" panose="03000509000000000000" pitchFamily="65" charset="-120"/>
                <a:ea typeface="標楷體" panose="03000509000000000000" pitchFamily="65" charset="-120"/>
                <a:cs typeface="Times New Roman" panose="02020603050405020304" pitchFamily="18" charset="0"/>
              </a:rPr>
              <a:t>穿戴式裝置實例</a:t>
            </a:r>
            <a:endParaRPr lang="zh-TW" altLang="en-US" dirty="0">
              <a:latin typeface="標楷體" panose="03000509000000000000" pitchFamily="65" charset="-120"/>
              <a:ea typeface="標楷體" panose="03000509000000000000" pitchFamily="65"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130635" y="120061"/>
            <a:ext cx="5425445"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rPr>
              <a:t>醫用軟體分類分級</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4014651"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2B995FAC-9A63-4414-AA10-77E7A9F9D79B}"/>
              </a:ext>
            </a:extLst>
          </p:cNvPr>
          <p:cNvSpPr txBox="1"/>
          <p:nvPr/>
        </p:nvSpPr>
        <p:spPr>
          <a:xfrm>
            <a:off x="200296" y="6461760"/>
            <a:ext cx="10080045" cy="646331"/>
          </a:xfrm>
          <a:prstGeom prst="rect">
            <a:avLst/>
          </a:prstGeom>
          <a:noFill/>
        </p:spPr>
        <p:txBody>
          <a:bodyPr wrap="square" rtlCol="0">
            <a:spAutoFit/>
          </a:bodyPr>
          <a:lstStyle/>
          <a:p>
            <a:r>
              <a:rPr lang="en-US" altLang="zh-TW" dirty="0"/>
              <a:t>Source:</a:t>
            </a:r>
            <a:r>
              <a:rPr lang="en-US" altLang="zh-TW" i="1" dirty="0"/>
              <a:t> FDA. </a:t>
            </a:r>
            <a:r>
              <a:rPr lang="en-US" altLang="zh-TW" dirty="0">
                <a:hlinkClick r:id="rId3"/>
              </a:rPr>
              <a:t>General Wellness: Policy for Low Risk Devices </a:t>
            </a:r>
            <a:r>
              <a:rPr lang="en-US" altLang="zh-TW" dirty="0"/>
              <a:t>.</a:t>
            </a:r>
          </a:p>
          <a:p>
            <a:endParaRPr lang="zh-TW" altLang="en-US" dirty="0"/>
          </a:p>
        </p:txBody>
      </p:sp>
      <p:sp>
        <p:nvSpPr>
          <p:cNvPr id="2" name="矩形 1">
            <a:extLst>
              <a:ext uri="{FF2B5EF4-FFF2-40B4-BE49-F238E27FC236}">
                <a16:creationId xmlns:a16="http://schemas.microsoft.com/office/drawing/2014/main" id="{9C2351BF-1CB1-4C65-9BFB-69371F24F601}"/>
              </a:ext>
            </a:extLst>
          </p:cNvPr>
          <p:cNvSpPr/>
          <p:nvPr/>
        </p:nvSpPr>
        <p:spPr>
          <a:xfrm>
            <a:off x="550424" y="1163978"/>
            <a:ext cx="8672472" cy="1754326"/>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美國食品藥物管理局（</a:t>
            </a:r>
            <a:r>
              <a:rPr lang="en-US" altLang="zh-TW" sz="2400" dirty="0">
                <a:latin typeface="標楷體" panose="03000509000000000000" pitchFamily="65" charset="-120"/>
                <a:ea typeface="標楷體" panose="03000509000000000000" pitchFamily="65" charset="-120"/>
              </a:rPr>
              <a:t>U.S. Food and Drug Administration</a:t>
            </a:r>
            <a:r>
              <a:rPr lang="zh-TW" altLang="en-US" sz="2400" dirty="0">
                <a:latin typeface="標楷體" panose="03000509000000000000" pitchFamily="65" charset="-120"/>
                <a:ea typeface="標楷體" panose="03000509000000000000" pitchFamily="65" charset="-120"/>
              </a:rPr>
              <a:t>，</a:t>
            </a:r>
            <a:r>
              <a:rPr lang="en-US" altLang="zh-TW" sz="2400" dirty="0">
                <a:latin typeface="標楷體" panose="03000509000000000000" pitchFamily="65" charset="-120"/>
                <a:ea typeface="標楷體" panose="03000509000000000000" pitchFamily="65" charset="-120"/>
              </a:rPr>
              <a:t>FDA</a:t>
            </a:r>
            <a:r>
              <a:rPr lang="zh-TW" altLang="en-US" sz="2400" dirty="0">
                <a:latin typeface="標楷體" panose="03000509000000000000" pitchFamily="65" charset="-120"/>
                <a:ea typeface="標楷體" panose="03000509000000000000" pitchFamily="65" charset="-120"/>
              </a:rPr>
              <a:t>）於</a:t>
            </a:r>
            <a:r>
              <a:rPr lang="en-US" altLang="zh-TW" sz="2400" dirty="0">
                <a:latin typeface="標楷體" panose="03000509000000000000" pitchFamily="65" charset="-120"/>
                <a:ea typeface="標楷體" panose="03000509000000000000" pitchFamily="65" charset="-120"/>
              </a:rPr>
              <a:t>2019</a:t>
            </a:r>
            <a:r>
              <a:rPr lang="zh-TW" altLang="en-US" sz="2400" dirty="0">
                <a:latin typeface="標楷體" panose="03000509000000000000" pitchFamily="65" charset="-120"/>
                <a:ea typeface="標楷體" panose="03000509000000000000" pitchFamily="65" charset="-120"/>
              </a:rPr>
              <a:t>年</a:t>
            </a:r>
            <a:r>
              <a:rPr lang="en-US" altLang="zh-TW" sz="2400" dirty="0">
                <a:latin typeface="標楷體" panose="03000509000000000000" pitchFamily="65" charset="-120"/>
                <a:ea typeface="標楷體" panose="03000509000000000000" pitchFamily="65" charset="-120"/>
              </a:rPr>
              <a:t>9</a:t>
            </a:r>
            <a:r>
              <a:rPr lang="zh-TW" altLang="en-US" sz="2400" dirty="0">
                <a:latin typeface="標楷體" panose="03000509000000000000" pitchFamily="65" charset="-120"/>
                <a:ea typeface="標楷體" panose="03000509000000000000" pitchFamily="65" charset="-120"/>
              </a:rPr>
              <a:t>月發表的低風險之一般健康管理器材政策指引</a:t>
            </a:r>
            <a:r>
              <a:rPr lang="en-US" altLang="zh-TW" sz="2400" dirty="0">
                <a:latin typeface="標楷體" panose="03000509000000000000" pitchFamily="65" charset="-120"/>
                <a:ea typeface="標楷體" panose="03000509000000000000" pitchFamily="65" charset="-120"/>
              </a:rPr>
              <a:t>(General Wellness: Policy for Low Risk Devices)</a:t>
            </a:r>
          </a:p>
          <a:p>
            <a:r>
              <a:rPr lang="zh-TW" altLang="en-US" sz="2400" dirty="0">
                <a:latin typeface="標楷體" panose="03000509000000000000" pitchFamily="65" charset="-120"/>
                <a:ea typeface="標楷體" panose="03000509000000000000" pitchFamily="65" charset="-120"/>
              </a:rPr>
              <a:t>提供產品是否為低風險判斷考量</a:t>
            </a:r>
            <a:r>
              <a:rPr lang="en-US" altLang="zh-TW" sz="2400" dirty="0">
                <a:latin typeface="標楷體" panose="03000509000000000000" pitchFamily="65" charset="-120"/>
                <a:ea typeface="標楷體" panose="03000509000000000000" pitchFamily="65" charset="-120"/>
              </a:rPr>
              <a:t>:</a:t>
            </a:r>
          </a:p>
          <a:p>
            <a:endParaRPr lang="en-US" altLang="zh-TW" sz="1200" dirty="0">
              <a:latin typeface="標楷體" panose="03000509000000000000" pitchFamily="65" charset="-120"/>
              <a:ea typeface="標楷體" panose="03000509000000000000" pitchFamily="65" charset="-120"/>
            </a:endParaRPr>
          </a:p>
        </p:txBody>
      </p:sp>
      <p:sp>
        <p:nvSpPr>
          <p:cNvPr id="7" name="矩形 6">
            <a:extLst>
              <a:ext uri="{FF2B5EF4-FFF2-40B4-BE49-F238E27FC236}">
                <a16:creationId xmlns:a16="http://schemas.microsoft.com/office/drawing/2014/main" id="{B1AFF221-685E-409B-AFBC-1658742603AD}"/>
              </a:ext>
            </a:extLst>
          </p:cNvPr>
          <p:cNvSpPr/>
          <p:nvPr/>
        </p:nvSpPr>
        <p:spPr>
          <a:xfrm>
            <a:off x="526781" y="5403558"/>
            <a:ext cx="9427073" cy="461665"/>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若產品符合規範文件中條件，則不會被</a:t>
            </a:r>
            <a:r>
              <a:rPr lang="en-US" altLang="zh-TW" sz="2400" dirty="0">
                <a:latin typeface="標楷體" panose="03000509000000000000" pitchFamily="65" charset="-120"/>
                <a:ea typeface="標楷體" panose="03000509000000000000" pitchFamily="65" charset="-120"/>
              </a:rPr>
              <a:t>FDA</a:t>
            </a:r>
            <a:r>
              <a:rPr lang="zh-TW" altLang="en-US" sz="2400" dirty="0">
                <a:latin typeface="標楷體" panose="03000509000000000000" pitchFamily="65" charset="-120"/>
                <a:ea typeface="標楷體" panose="03000509000000000000" pitchFamily="65" charset="-120"/>
              </a:rPr>
              <a:t>視為一種醫療器材或軟體。</a:t>
            </a:r>
          </a:p>
        </p:txBody>
      </p:sp>
      <p:sp>
        <p:nvSpPr>
          <p:cNvPr id="4" name="文字方塊 3">
            <a:extLst>
              <a:ext uri="{FF2B5EF4-FFF2-40B4-BE49-F238E27FC236}">
                <a16:creationId xmlns:a16="http://schemas.microsoft.com/office/drawing/2014/main" id="{E3789918-E70D-46E9-A525-BEC6C1E56E4F}"/>
              </a:ext>
            </a:extLst>
          </p:cNvPr>
          <p:cNvSpPr txBox="1"/>
          <p:nvPr/>
        </p:nvSpPr>
        <p:spPr>
          <a:xfrm>
            <a:off x="558993" y="2772241"/>
            <a:ext cx="8066533" cy="2431435"/>
          </a:xfrm>
          <a:prstGeom prst="rect">
            <a:avLst/>
          </a:prstGeom>
          <a:noFill/>
        </p:spPr>
        <p:txBody>
          <a:bodyPr wrap="square" rtlCol="0">
            <a:spAutoFit/>
          </a:bodyPr>
          <a:lstStyle/>
          <a:p>
            <a:pPr marL="457200" lvl="0" indent="-457200">
              <a:buFont typeface="+mj-lt"/>
              <a:buAutoNum type="arabicPeriod"/>
            </a:pPr>
            <a:r>
              <a:rPr lang="zh-TW" altLang="en-US" sz="2400" dirty="0">
                <a:solidFill>
                  <a:prstClr val="black"/>
                </a:solidFill>
                <a:latin typeface="標楷體" panose="03000509000000000000" pitchFamily="65" charset="-120"/>
                <a:ea typeface="標楷體" panose="03000509000000000000" pitchFamily="65" charset="-120"/>
              </a:rPr>
              <a:t>產品是否涉及診斷或治療</a:t>
            </a:r>
            <a:r>
              <a:rPr lang="en-US" altLang="zh-TW" sz="2400" dirty="0">
                <a:solidFill>
                  <a:prstClr val="black"/>
                </a:solidFill>
                <a:latin typeface="標楷體" panose="03000509000000000000" pitchFamily="65" charset="-120"/>
                <a:ea typeface="標楷體" panose="03000509000000000000" pitchFamily="65" charset="-120"/>
              </a:rPr>
              <a:t>?</a:t>
            </a:r>
          </a:p>
          <a:p>
            <a:pPr marL="457200" lvl="0" indent="-457200">
              <a:buFont typeface="+mj-lt"/>
              <a:buAutoNum type="arabicPeriod"/>
            </a:pPr>
            <a:endParaRPr lang="en-US" altLang="zh-TW" sz="1000" dirty="0">
              <a:solidFill>
                <a:prstClr val="black"/>
              </a:solidFill>
              <a:latin typeface="標楷體" panose="03000509000000000000" pitchFamily="65" charset="-120"/>
              <a:ea typeface="標楷體" panose="03000509000000000000" pitchFamily="65" charset="-120"/>
            </a:endParaRPr>
          </a:p>
          <a:p>
            <a:pPr marL="457200" lvl="0" indent="-457200">
              <a:buFont typeface="+mj-lt"/>
              <a:buAutoNum type="arabicPeriod"/>
            </a:pPr>
            <a:r>
              <a:rPr lang="zh-TW" altLang="en-US" sz="2400" dirty="0">
                <a:solidFill>
                  <a:prstClr val="black"/>
                </a:solidFill>
                <a:latin typeface="標楷體" panose="03000509000000000000" pitchFamily="65" charset="-120"/>
                <a:ea typeface="標楷體" panose="03000509000000000000" pitchFamily="65" charset="-120"/>
              </a:rPr>
              <a:t>產品是否為侵入性</a:t>
            </a:r>
            <a:r>
              <a:rPr lang="en-US" altLang="zh-TW" sz="2400" dirty="0">
                <a:solidFill>
                  <a:prstClr val="black"/>
                </a:solidFill>
                <a:latin typeface="標楷體" panose="03000509000000000000" pitchFamily="65" charset="-120"/>
                <a:ea typeface="標楷體" panose="03000509000000000000" pitchFamily="65" charset="-120"/>
              </a:rPr>
              <a:t>(</a:t>
            </a:r>
            <a:r>
              <a:rPr lang="zh-TW" altLang="en-US" sz="2400" dirty="0">
                <a:solidFill>
                  <a:prstClr val="black"/>
                </a:solidFill>
                <a:latin typeface="標楷體" panose="03000509000000000000" pitchFamily="65" charset="-120"/>
                <a:ea typeface="標楷體" panose="03000509000000000000" pitchFamily="65" charset="-120"/>
              </a:rPr>
              <a:t>安裝於體內</a:t>
            </a:r>
            <a:r>
              <a:rPr lang="en-US" altLang="zh-TW" sz="2400" dirty="0">
                <a:solidFill>
                  <a:prstClr val="black"/>
                </a:solidFill>
                <a:latin typeface="標楷體" panose="03000509000000000000" pitchFamily="65" charset="-120"/>
                <a:ea typeface="標楷體" panose="03000509000000000000" pitchFamily="65" charset="-120"/>
              </a:rPr>
              <a:t>)?</a:t>
            </a:r>
          </a:p>
          <a:p>
            <a:pPr marL="457200" lvl="0" indent="-457200">
              <a:buFont typeface="+mj-lt"/>
              <a:buAutoNum type="arabicPeriod"/>
            </a:pPr>
            <a:endParaRPr lang="en-US" altLang="zh-TW" sz="1000" dirty="0">
              <a:solidFill>
                <a:prstClr val="black"/>
              </a:solidFill>
              <a:latin typeface="標楷體" panose="03000509000000000000" pitchFamily="65" charset="-120"/>
              <a:ea typeface="標楷體" panose="03000509000000000000" pitchFamily="65" charset="-120"/>
            </a:endParaRPr>
          </a:p>
          <a:p>
            <a:pPr marL="457200" lvl="0" indent="-457200">
              <a:buFont typeface="+mj-lt"/>
              <a:buAutoNum type="arabicPeriod"/>
            </a:pPr>
            <a:r>
              <a:rPr lang="zh-TW" altLang="en-US" sz="2400" dirty="0">
                <a:solidFill>
                  <a:prstClr val="black"/>
                </a:solidFill>
                <a:latin typeface="標楷體" panose="03000509000000000000" pitchFamily="65" charset="-120"/>
                <a:ea typeface="標楷體" panose="03000509000000000000" pitchFamily="65" charset="-120"/>
              </a:rPr>
              <a:t>產品是否包含某種「如果不採取特定法規措施可能對使用者與其他人的安全造成風險」的干預性措施或技術</a:t>
            </a:r>
            <a:r>
              <a:rPr lang="en-US" altLang="zh-TW" sz="2400" dirty="0">
                <a:solidFill>
                  <a:prstClr val="black"/>
                </a:solidFill>
                <a:latin typeface="標楷體" panose="03000509000000000000" pitchFamily="65" charset="-120"/>
                <a:ea typeface="標楷體" panose="03000509000000000000" pitchFamily="65" charset="-120"/>
              </a:rPr>
              <a:t>?</a:t>
            </a:r>
          </a:p>
          <a:p>
            <a:pPr marL="457200" lvl="0" indent="-457200">
              <a:buFont typeface="+mj-lt"/>
              <a:buAutoNum type="arabicPeriod"/>
            </a:pPr>
            <a:endParaRPr lang="en-US" altLang="zh-TW" sz="1200" dirty="0">
              <a:solidFill>
                <a:prstClr val="black"/>
              </a:solidFill>
              <a:latin typeface="標楷體" panose="03000509000000000000" pitchFamily="65" charset="-120"/>
              <a:ea typeface="標楷體" panose="03000509000000000000" pitchFamily="65" charset="-120"/>
            </a:endParaRPr>
          </a:p>
          <a:p>
            <a:pPr lvl="0"/>
            <a:r>
              <a:rPr lang="zh-TW" altLang="en-US" sz="2400" dirty="0">
                <a:solidFill>
                  <a:prstClr val="black"/>
                </a:solidFill>
                <a:latin typeface="標楷體" panose="03000509000000000000" pitchFamily="65" charset="-120"/>
                <a:ea typeface="標楷體" panose="03000509000000000000" pitchFamily="65" charset="-120"/>
              </a:rPr>
              <a:t>例如：雷射或輻射暴露的風險</a:t>
            </a:r>
          </a:p>
        </p:txBody>
      </p:sp>
      <p:pic>
        <p:nvPicPr>
          <p:cNvPr id="8" name="圖片 7">
            <a:extLst>
              <a:ext uri="{FF2B5EF4-FFF2-40B4-BE49-F238E27FC236}">
                <a16:creationId xmlns:a16="http://schemas.microsoft.com/office/drawing/2014/main" id="{9D719701-CB0D-429C-A5CE-CC18AEA49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1390" y="600191"/>
            <a:ext cx="2595790" cy="1415571"/>
          </a:xfrm>
          <a:prstGeom prst="rect">
            <a:avLst/>
          </a:prstGeom>
          <a:ln>
            <a:solidFill>
              <a:schemeClr val="tx1"/>
            </a:solidFill>
          </a:ln>
        </p:spPr>
      </p:pic>
      <p:sp>
        <p:nvSpPr>
          <p:cNvPr id="9" name="文字方塊 8">
            <a:extLst>
              <a:ext uri="{FF2B5EF4-FFF2-40B4-BE49-F238E27FC236}">
                <a16:creationId xmlns:a16="http://schemas.microsoft.com/office/drawing/2014/main" id="{CF0D1732-809D-4EB4-91F3-1FBDBC5EE3A7}"/>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18</a:t>
            </a:r>
            <a:endParaRPr lang="zh-TW" altLang="en-US" sz="2800" dirty="0"/>
          </a:p>
        </p:txBody>
      </p:sp>
    </p:spTree>
    <p:extLst>
      <p:ext uri="{BB962C8B-B14F-4D97-AF65-F5344CB8AC3E}">
        <p14:creationId xmlns:p14="http://schemas.microsoft.com/office/powerpoint/2010/main" val="1633886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130635" y="120061"/>
            <a:ext cx="5425445"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rPr>
              <a:t>醫用軟體分類分級</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4014651"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610FEC91-519D-4B1D-BEFA-AF8E7DC690CF}"/>
              </a:ext>
            </a:extLst>
          </p:cNvPr>
          <p:cNvSpPr txBox="1"/>
          <p:nvPr/>
        </p:nvSpPr>
        <p:spPr>
          <a:xfrm>
            <a:off x="76008" y="6488668"/>
            <a:ext cx="6089122" cy="369332"/>
          </a:xfrm>
          <a:prstGeom prst="rect">
            <a:avLst/>
          </a:prstGeom>
          <a:noFill/>
        </p:spPr>
        <p:txBody>
          <a:bodyPr wrap="square" rtlCol="0">
            <a:spAutoFit/>
          </a:bodyPr>
          <a:lstStyle/>
          <a:p>
            <a:r>
              <a:rPr lang="en-US" altLang="zh-TW" dirty="0"/>
              <a:t>Source:</a:t>
            </a:r>
            <a:r>
              <a:rPr lang="zh-TW" altLang="en-US" dirty="0"/>
              <a:t> </a:t>
            </a:r>
            <a:r>
              <a:rPr lang="zh-TW" altLang="en-US" dirty="0">
                <a:latin typeface="標楷體" panose="03000509000000000000" pitchFamily="65" charset="-120"/>
                <a:ea typeface="標楷體" panose="03000509000000000000" pitchFamily="65" charset="-120"/>
              </a:rPr>
              <a:t>衛福部</a:t>
            </a:r>
            <a:r>
              <a:rPr lang="en-US" altLang="zh-TW" dirty="0"/>
              <a:t>. </a:t>
            </a:r>
            <a:r>
              <a:rPr lang="zh-TW" altLang="en-US" dirty="0">
                <a:latin typeface="標楷體" panose="03000509000000000000" pitchFamily="65" charset="-120"/>
                <a:ea typeface="標楷體" panose="03000509000000000000" pitchFamily="65" charset="-120"/>
                <a:hlinkClick r:id="rId3"/>
              </a:rPr>
              <a:t>迎接醫材管理新紀元，穿戴式產品如何管</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7" name="矩形 6">
            <a:extLst>
              <a:ext uri="{FF2B5EF4-FFF2-40B4-BE49-F238E27FC236}">
                <a16:creationId xmlns:a16="http://schemas.microsoft.com/office/drawing/2014/main" id="{2617DFB8-5A86-40B2-84D6-D66105462EA9}"/>
              </a:ext>
            </a:extLst>
          </p:cNvPr>
          <p:cNvSpPr/>
          <p:nvPr/>
        </p:nvSpPr>
        <p:spPr>
          <a:xfrm>
            <a:off x="574765" y="2099316"/>
            <a:ext cx="7400528" cy="3231654"/>
          </a:xfrm>
          <a:prstGeom prst="rect">
            <a:avLst/>
          </a:prstGeom>
        </p:spPr>
        <p:txBody>
          <a:bodyPr wrap="square">
            <a:spAutoFit/>
          </a:bodyPr>
          <a:lstStyle/>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是否符合藥事法第 </a:t>
            </a:r>
            <a:r>
              <a:rPr lang="en-US" altLang="zh-TW" sz="2400" dirty="0">
                <a:latin typeface="標楷體" panose="03000509000000000000" pitchFamily="65" charset="-120"/>
                <a:ea typeface="標楷體" panose="03000509000000000000" pitchFamily="65" charset="-120"/>
              </a:rPr>
              <a:t>13</a:t>
            </a:r>
            <a:r>
              <a:rPr lang="zh-TW" altLang="en-US" sz="2400" dirty="0">
                <a:latin typeface="標楷體" panose="03000509000000000000" pitchFamily="65" charset="-120"/>
                <a:ea typeface="標楷體" panose="03000509000000000000" pitchFamily="65" charset="-120"/>
              </a:rPr>
              <a:t> 條醫療器材定義</a:t>
            </a:r>
            <a:endParaRPr lang="en-US" altLang="zh-TW" sz="2400" dirty="0">
              <a:latin typeface="標楷體" panose="03000509000000000000" pitchFamily="65" charset="-120"/>
              <a:ea typeface="標楷體" panose="03000509000000000000" pitchFamily="65" charset="-120"/>
            </a:endParaRPr>
          </a:p>
          <a:p>
            <a:pPr marL="457200" indent="-457200">
              <a:buFont typeface="+mj-lt"/>
              <a:buAutoNum type="arabicPeriod"/>
            </a:pPr>
            <a:endParaRPr lang="zh-TW" altLang="en-US" sz="1200" dirty="0">
              <a:latin typeface="標楷體" panose="03000509000000000000" pitchFamily="65" charset="-120"/>
              <a:ea typeface="標楷體" panose="03000509000000000000" pitchFamily="65" charset="-120"/>
            </a:endParaRPr>
          </a:p>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是否符合醫療器材管理辦法附件一所列品項</a:t>
            </a:r>
            <a:endParaRPr lang="en-US" altLang="zh-TW" sz="2400" dirty="0">
              <a:latin typeface="標楷體" panose="03000509000000000000" pitchFamily="65" charset="-120"/>
              <a:ea typeface="標楷體" panose="03000509000000000000" pitchFamily="65" charset="-120"/>
            </a:endParaRPr>
          </a:p>
          <a:p>
            <a:pPr marL="457200" indent="-457200">
              <a:buFont typeface="+mj-lt"/>
              <a:buAutoNum type="arabicPeriod"/>
            </a:pPr>
            <a:endParaRPr lang="zh-TW" altLang="en-US" sz="1200" dirty="0">
              <a:latin typeface="標楷體" panose="03000509000000000000" pitchFamily="65" charset="-120"/>
              <a:ea typeface="標楷體" panose="03000509000000000000" pitchFamily="65" charset="-120"/>
            </a:endParaRPr>
          </a:p>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是否宣稱具診斷、治療功能或協助診斷、治療</a:t>
            </a:r>
            <a:endParaRPr lang="en-US" altLang="zh-TW" sz="2400" dirty="0">
              <a:latin typeface="標楷體" panose="03000509000000000000" pitchFamily="65" charset="-120"/>
              <a:ea typeface="標楷體" panose="03000509000000000000" pitchFamily="65" charset="-120"/>
            </a:endParaRPr>
          </a:p>
          <a:p>
            <a:pPr marL="457200" indent="-457200">
              <a:buFont typeface="+mj-lt"/>
              <a:buAutoNum type="arabicPeriod"/>
            </a:pPr>
            <a:endParaRPr lang="zh-TW" altLang="en-US" sz="1200" dirty="0">
              <a:latin typeface="標楷體" panose="03000509000000000000" pitchFamily="65" charset="-120"/>
              <a:ea typeface="標楷體" panose="03000509000000000000" pitchFamily="65" charset="-120"/>
            </a:endParaRPr>
          </a:p>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對疾病治療的重要性</a:t>
            </a:r>
            <a:endParaRPr lang="en-US" altLang="zh-TW" sz="2400" dirty="0">
              <a:latin typeface="標楷體" panose="03000509000000000000" pitchFamily="65" charset="-120"/>
              <a:ea typeface="標楷體" panose="03000509000000000000" pitchFamily="65" charset="-120"/>
            </a:endParaRPr>
          </a:p>
          <a:p>
            <a:pPr marL="457200" indent="-457200">
              <a:buFont typeface="+mj-lt"/>
              <a:buAutoNum type="arabicPeriod"/>
            </a:pPr>
            <a:endParaRPr lang="zh-TW" altLang="en-US" sz="1200" dirty="0">
              <a:latin typeface="標楷體" panose="03000509000000000000" pitchFamily="65" charset="-120"/>
              <a:ea typeface="標楷體" panose="03000509000000000000" pitchFamily="65" charset="-120"/>
            </a:endParaRPr>
          </a:p>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對疾病診斷的貢獻度、參考價值</a:t>
            </a:r>
            <a:endParaRPr lang="en-US" altLang="zh-TW" sz="2400" dirty="0">
              <a:latin typeface="標楷體" panose="03000509000000000000" pitchFamily="65" charset="-120"/>
              <a:ea typeface="標楷體" panose="03000509000000000000" pitchFamily="65" charset="-120"/>
            </a:endParaRPr>
          </a:p>
          <a:p>
            <a:pPr marL="457200" indent="-457200">
              <a:buFont typeface="+mj-lt"/>
              <a:buAutoNum type="arabicPeriod"/>
            </a:pPr>
            <a:endParaRPr lang="zh-TW" altLang="en-US" sz="1200" dirty="0">
              <a:latin typeface="標楷體" panose="03000509000000000000" pitchFamily="65" charset="-120"/>
              <a:ea typeface="標楷體" panose="03000509000000000000" pitchFamily="65" charset="-120"/>
            </a:endParaRPr>
          </a:p>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對人類生命健康可能產生的危害程度</a:t>
            </a:r>
          </a:p>
        </p:txBody>
      </p:sp>
      <p:sp>
        <p:nvSpPr>
          <p:cNvPr id="9" name="矩形 8">
            <a:extLst>
              <a:ext uri="{FF2B5EF4-FFF2-40B4-BE49-F238E27FC236}">
                <a16:creationId xmlns:a16="http://schemas.microsoft.com/office/drawing/2014/main" id="{B448647F-DF23-4CDB-A18E-76D150ACE964}"/>
              </a:ext>
            </a:extLst>
          </p:cNvPr>
          <p:cNvSpPr/>
          <p:nvPr/>
        </p:nvSpPr>
        <p:spPr>
          <a:xfrm>
            <a:off x="574765" y="1109961"/>
            <a:ext cx="8360687" cy="461665"/>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根據食藥署</a:t>
            </a:r>
            <a:r>
              <a:rPr lang="en-US" altLang="zh-TW" sz="2400" dirty="0">
                <a:latin typeface="標楷體" panose="03000509000000000000" pitchFamily="65" charset="-120"/>
                <a:ea typeface="標楷體" panose="03000509000000000000" pitchFamily="65" charset="-120"/>
              </a:rPr>
              <a:t>109</a:t>
            </a:r>
            <a:r>
              <a:rPr lang="zh-TW" altLang="en-US" sz="2400" dirty="0">
                <a:latin typeface="標楷體" panose="03000509000000000000" pitchFamily="65" charset="-120"/>
                <a:ea typeface="標楷體" panose="03000509000000000000" pitchFamily="65" charset="-120"/>
              </a:rPr>
              <a:t>年</a:t>
            </a:r>
            <a:r>
              <a:rPr lang="en-US" altLang="zh-TW" sz="2400" dirty="0">
                <a:latin typeface="標楷體" panose="03000509000000000000" pitchFamily="65" charset="-120"/>
                <a:ea typeface="標楷體" panose="03000509000000000000" pitchFamily="65" charset="-120"/>
              </a:rPr>
              <a:t>12</a:t>
            </a:r>
            <a:r>
              <a:rPr lang="zh-TW" altLang="en-US" sz="2400" dirty="0">
                <a:latin typeface="標楷體" panose="03000509000000000000" pitchFamily="65" charset="-120"/>
                <a:ea typeface="標楷體" panose="03000509000000000000" pitchFamily="65" charset="-120"/>
              </a:rPr>
              <a:t>月</a:t>
            </a:r>
            <a:r>
              <a:rPr lang="en-US" altLang="zh-TW" sz="2400" dirty="0">
                <a:latin typeface="標楷體" panose="03000509000000000000" pitchFamily="65" charset="-120"/>
                <a:ea typeface="標楷體" panose="03000509000000000000" pitchFamily="65" charset="-120"/>
              </a:rPr>
              <a:t>24</a:t>
            </a:r>
            <a:r>
              <a:rPr lang="zh-TW" altLang="en-US" sz="2400" dirty="0">
                <a:latin typeface="標楷體" panose="03000509000000000000" pitchFamily="65" charset="-120"/>
                <a:ea typeface="標楷體" panose="03000509000000000000" pitchFamily="65" charset="-120"/>
              </a:rPr>
              <a:t>日修訂「醫用軟體分類分級參考指引」</a:t>
            </a:r>
          </a:p>
        </p:txBody>
      </p:sp>
      <p:pic>
        <p:nvPicPr>
          <p:cNvPr id="5" name="圖片 4">
            <a:extLst>
              <a:ext uri="{FF2B5EF4-FFF2-40B4-BE49-F238E27FC236}">
                <a16:creationId xmlns:a16="http://schemas.microsoft.com/office/drawing/2014/main" id="{A25E143D-31F2-44C9-802B-374A85B35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5149" y="235491"/>
            <a:ext cx="2770322" cy="1748940"/>
          </a:xfrm>
          <a:prstGeom prst="rect">
            <a:avLst/>
          </a:prstGeom>
          <a:ln>
            <a:solidFill>
              <a:schemeClr val="tx1"/>
            </a:solidFill>
          </a:ln>
        </p:spPr>
      </p:pic>
      <p:sp>
        <p:nvSpPr>
          <p:cNvPr id="8" name="文字方塊 7">
            <a:extLst>
              <a:ext uri="{FF2B5EF4-FFF2-40B4-BE49-F238E27FC236}">
                <a16:creationId xmlns:a16="http://schemas.microsoft.com/office/drawing/2014/main" id="{EAB49B01-A111-4B5F-BB97-62441A30059D}"/>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19</a:t>
            </a:r>
            <a:endParaRPr lang="zh-TW" altLang="en-US" sz="2800" dirty="0"/>
          </a:p>
        </p:txBody>
      </p:sp>
    </p:spTree>
    <p:extLst>
      <p:ext uri="{BB962C8B-B14F-4D97-AF65-F5344CB8AC3E}">
        <p14:creationId xmlns:p14="http://schemas.microsoft.com/office/powerpoint/2010/main" val="956946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130635" y="120061"/>
            <a:ext cx="5425445"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rPr>
              <a:t>醫用軟體分類分級</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4014651"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2B995FAC-9A63-4414-AA10-77E7A9F9D79B}"/>
              </a:ext>
            </a:extLst>
          </p:cNvPr>
          <p:cNvSpPr txBox="1"/>
          <p:nvPr/>
        </p:nvSpPr>
        <p:spPr>
          <a:xfrm>
            <a:off x="200297" y="6461760"/>
            <a:ext cx="4746172" cy="646331"/>
          </a:xfrm>
          <a:prstGeom prst="rect">
            <a:avLst/>
          </a:prstGeom>
          <a:noFill/>
        </p:spPr>
        <p:txBody>
          <a:bodyPr wrap="square" rtlCol="0">
            <a:spAutoFit/>
          </a:bodyPr>
          <a:lstStyle/>
          <a:p>
            <a:r>
              <a:rPr lang="en-US" altLang="zh-TW" dirty="0"/>
              <a:t>Source:</a:t>
            </a:r>
            <a:r>
              <a:rPr lang="zh-TW" altLang="en-US" dirty="0"/>
              <a:t> </a:t>
            </a:r>
            <a:r>
              <a:rPr lang="zh-TW" altLang="en-US" dirty="0">
                <a:latin typeface="標楷體" panose="03000509000000000000" pitchFamily="65" charset="-120"/>
                <a:ea typeface="標楷體" panose="03000509000000000000" pitchFamily="65" charset="-120"/>
              </a:rPr>
              <a:t>食藥署</a:t>
            </a:r>
            <a:r>
              <a:rPr lang="en-US" altLang="zh-TW" dirty="0"/>
              <a:t>.</a:t>
            </a:r>
            <a:r>
              <a:rPr lang="zh-TW" altLang="en-US" dirty="0">
                <a:latin typeface="標楷體" panose="03000509000000000000" pitchFamily="65" charset="-120"/>
                <a:ea typeface="標楷體" panose="03000509000000000000" pitchFamily="65" charset="-120"/>
                <a:hlinkClick r:id="rId3"/>
              </a:rPr>
              <a:t>醫用軟體分類分級參考指引</a:t>
            </a:r>
            <a:r>
              <a:rPr lang="en-US" altLang="zh-TW" dirty="0"/>
              <a:t>.</a:t>
            </a:r>
          </a:p>
          <a:p>
            <a:endParaRPr lang="zh-TW" altLang="en-US" dirty="0"/>
          </a:p>
        </p:txBody>
      </p:sp>
      <p:sp>
        <p:nvSpPr>
          <p:cNvPr id="8" name="矩形 7">
            <a:extLst>
              <a:ext uri="{FF2B5EF4-FFF2-40B4-BE49-F238E27FC236}">
                <a16:creationId xmlns:a16="http://schemas.microsoft.com/office/drawing/2014/main" id="{A72CA16B-B3E8-4616-A1D3-038A2BE9AD5F}"/>
              </a:ext>
            </a:extLst>
          </p:cNvPr>
          <p:cNvSpPr/>
          <p:nvPr/>
        </p:nvSpPr>
        <p:spPr>
          <a:xfrm>
            <a:off x="574766" y="1533494"/>
            <a:ext cx="7400528" cy="1200329"/>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在健康促進軟體非針對特定疾病，作為一般民眾日常生活的個人健康管理</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體重管理、運動健身管理、睡眠管理等用途，不用於醫療用途，不屬於醫療器材。</a:t>
            </a:r>
          </a:p>
        </p:txBody>
      </p:sp>
      <p:sp>
        <p:nvSpPr>
          <p:cNvPr id="9" name="矩形 8">
            <a:extLst>
              <a:ext uri="{FF2B5EF4-FFF2-40B4-BE49-F238E27FC236}">
                <a16:creationId xmlns:a16="http://schemas.microsoft.com/office/drawing/2014/main" id="{8F0DCF69-24C1-44AA-8891-A28FAD281A97}"/>
              </a:ext>
            </a:extLst>
          </p:cNvPr>
          <p:cNvSpPr/>
          <p:nvPr/>
        </p:nvSpPr>
        <p:spPr>
          <a:xfrm>
            <a:off x="574766" y="2923847"/>
            <a:ext cx="7400528" cy="1200329"/>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市面上穿戴式裝置有紀錄心率、血氧量測軟體，或用於計算女性生理週期，未涉及疾病診斷、治療，不屬於醫療器材。</a:t>
            </a:r>
          </a:p>
        </p:txBody>
      </p:sp>
      <p:sp>
        <p:nvSpPr>
          <p:cNvPr id="10" name="矩形 9">
            <a:extLst>
              <a:ext uri="{FF2B5EF4-FFF2-40B4-BE49-F238E27FC236}">
                <a16:creationId xmlns:a16="http://schemas.microsoft.com/office/drawing/2014/main" id="{F7A4C649-40C8-4E2A-8947-7C4CF6A8BB28}"/>
              </a:ext>
            </a:extLst>
          </p:cNvPr>
          <p:cNvSpPr/>
          <p:nvPr/>
        </p:nvSpPr>
        <p:spPr>
          <a:xfrm>
            <a:off x="574766" y="4161359"/>
            <a:ext cx="7400528" cy="1200329"/>
          </a:xfrm>
          <a:prstGeom prst="rect">
            <a:avLst/>
          </a:prstGeom>
        </p:spPr>
        <p:txBody>
          <a:bodyPr wrap="square">
            <a:spAutoFit/>
          </a:bodyPr>
          <a:lstStyle/>
          <a:p>
            <a:r>
              <a:rPr lang="zh-TW" altLang="en-US" sz="2400" dirty="0">
                <a:latin typeface="標楷體" panose="03000509000000000000" pitchFamily="65" charset="-120"/>
                <a:ea typeface="標楷體" panose="03000509000000000000" pitchFamily="65" charset="-120"/>
              </a:rPr>
              <a:t>除該軟體用以處理醫療器材產生的資料，如電子血壓計、血糖計等醫療器材附屬專用之訊號處理或訊號傳輸軟體，則屬於醫療器材。</a:t>
            </a:r>
          </a:p>
        </p:txBody>
      </p:sp>
      <p:pic>
        <p:nvPicPr>
          <p:cNvPr id="6" name="圖片 5">
            <a:extLst>
              <a:ext uri="{FF2B5EF4-FFF2-40B4-BE49-F238E27FC236}">
                <a16:creationId xmlns:a16="http://schemas.microsoft.com/office/drawing/2014/main" id="{BEB2E5B9-6A31-42F9-A254-D24BB61B3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775" y="429642"/>
            <a:ext cx="2772570" cy="2772570"/>
          </a:xfrm>
          <a:prstGeom prst="rect">
            <a:avLst/>
          </a:prstGeom>
          <a:ln>
            <a:solidFill>
              <a:schemeClr val="tx1"/>
            </a:solidFill>
          </a:ln>
        </p:spPr>
      </p:pic>
      <p:pic>
        <p:nvPicPr>
          <p:cNvPr id="11" name="圖片 10">
            <a:extLst>
              <a:ext uri="{FF2B5EF4-FFF2-40B4-BE49-F238E27FC236}">
                <a16:creationId xmlns:a16="http://schemas.microsoft.com/office/drawing/2014/main" id="{22684383-2986-4F39-815A-88B6481672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75" y="3375238"/>
            <a:ext cx="2772570" cy="2772570"/>
          </a:xfrm>
          <a:prstGeom prst="rect">
            <a:avLst/>
          </a:prstGeom>
          <a:ln>
            <a:solidFill>
              <a:schemeClr val="tx1"/>
            </a:solidFill>
          </a:ln>
        </p:spPr>
      </p:pic>
      <p:sp>
        <p:nvSpPr>
          <p:cNvPr id="12" name="文字方塊 11">
            <a:extLst>
              <a:ext uri="{FF2B5EF4-FFF2-40B4-BE49-F238E27FC236}">
                <a16:creationId xmlns:a16="http://schemas.microsoft.com/office/drawing/2014/main" id="{BDE4F650-DEE7-4A76-863F-E1407F185A3A}"/>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20</a:t>
            </a:r>
            <a:endParaRPr lang="zh-TW" altLang="en-US" sz="2800" dirty="0"/>
          </a:p>
        </p:txBody>
      </p:sp>
    </p:spTree>
    <p:extLst>
      <p:ext uri="{BB962C8B-B14F-4D97-AF65-F5344CB8AC3E}">
        <p14:creationId xmlns:p14="http://schemas.microsoft.com/office/powerpoint/2010/main" val="260105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130635" y="120061"/>
            <a:ext cx="6369510"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rPr>
              <a:t>穿戴式裝置 </a:t>
            </a:r>
            <a:r>
              <a:rPr lang="en-US" altLang="zh-TW" sz="4000" dirty="0" err="1">
                <a:latin typeface="標楷體" panose="03000509000000000000" pitchFamily="65" charset="-120"/>
                <a:ea typeface="標楷體" panose="03000509000000000000" pitchFamily="65" charset="-120"/>
              </a:rPr>
              <a:t>Oura</a:t>
            </a:r>
            <a:r>
              <a:rPr lang="en-US" altLang="zh-TW" sz="4000" dirty="0">
                <a:latin typeface="標楷體" panose="03000509000000000000" pitchFamily="65" charset="-120"/>
                <a:ea typeface="標楷體" panose="03000509000000000000" pitchFamily="65" charset="-120"/>
              </a:rPr>
              <a:t> Ring </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476250" y="992777"/>
            <a:ext cx="52578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2" name="內容版面配置區 2">
            <a:extLst>
              <a:ext uri="{FF2B5EF4-FFF2-40B4-BE49-F238E27FC236}">
                <a16:creationId xmlns:a16="http://schemas.microsoft.com/office/drawing/2014/main" id="{2C8ED293-A449-49C9-A1A8-395AE92A3A67}"/>
              </a:ext>
            </a:extLst>
          </p:cNvPr>
          <p:cNvSpPr txBox="1">
            <a:spLocks/>
          </p:cNvSpPr>
          <p:nvPr/>
        </p:nvSpPr>
        <p:spPr>
          <a:xfrm>
            <a:off x="476250" y="1605797"/>
            <a:ext cx="9603275" cy="3831912"/>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功能：</a:t>
            </a:r>
            <a:endParaRPr kumimoji="1"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384048" marR="0" lvl="1"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0" lang="zh-TW" altLang="en-US" sz="24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心率、血氧、睡眠、溫度、呼吸頻率、計步等等。</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應用對象：</a:t>
            </a:r>
            <a:endParaRPr kumimoji="1"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384048" marR="0" lvl="1"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1" lang="zh-TW" altLang="en-US" sz="24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不受限。</a:t>
            </a:r>
            <a:endParaRPr kumimoji="1" lang="en-US" altLang="zh-TW" sz="24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優點：</a:t>
            </a:r>
            <a:endParaRPr kumimoji="1"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384048" marR="0" lvl="1"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1" lang="zh-TW" altLang="en-US" sz="24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體積小好穿戴、連續性監測</a:t>
            </a:r>
            <a:endParaRPr kumimoji="1" lang="en-US" altLang="zh-TW" sz="24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1"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缺點：</a:t>
            </a:r>
            <a:endParaRPr kumimoji="1"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384048" marR="0" lvl="1"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1" lang="zh-TW" altLang="en-US" sz="24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沒有螢幕</a:t>
            </a:r>
            <a:endParaRPr kumimoji="1" lang="en-US" altLang="zh-TW" sz="18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p:txBody>
      </p:sp>
      <p:pic>
        <p:nvPicPr>
          <p:cNvPr id="13" name="圖片 12">
            <a:extLst>
              <a:ext uri="{FF2B5EF4-FFF2-40B4-BE49-F238E27FC236}">
                <a16:creationId xmlns:a16="http://schemas.microsoft.com/office/drawing/2014/main" id="{3B80281B-9FEC-4A46-8FC1-67385B0363DB}"/>
              </a:ext>
            </a:extLst>
          </p:cNvPr>
          <p:cNvPicPr>
            <a:picLocks noChangeAspect="1"/>
          </p:cNvPicPr>
          <p:nvPr/>
        </p:nvPicPr>
        <p:blipFill>
          <a:blip r:embed="rId3"/>
          <a:stretch>
            <a:fillRect/>
          </a:stretch>
        </p:blipFill>
        <p:spPr>
          <a:xfrm>
            <a:off x="6792308" y="2641819"/>
            <a:ext cx="3991897" cy="2993923"/>
          </a:xfrm>
          <a:prstGeom prst="rect">
            <a:avLst/>
          </a:prstGeom>
        </p:spPr>
      </p:pic>
      <p:sp>
        <p:nvSpPr>
          <p:cNvPr id="14" name="文字方塊 13">
            <a:extLst>
              <a:ext uri="{FF2B5EF4-FFF2-40B4-BE49-F238E27FC236}">
                <a16:creationId xmlns:a16="http://schemas.microsoft.com/office/drawing/2014/main" id="{49F2D84B-67B0-490E-9AC5-EB52C6E34551}"/>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21</a:t>
            </a:r>
            <a:endParaRPr lang="zh-TW" altLang="en-US" sz="2800" dirty="0"/>
          </a:p>
        </p:txBody>
      </p:sp>
    </p:spTree>
    <p:extLst>
      <p:ext uri="{BB962C8B-B14F-4D97-AF65-F5344CB8AC3E}">
        <p14:creationId xmlns:p14="http://schemas.microsoft.com/office/powerpoint/2010/main" val="2189494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130635" y="120061"/>
            <a:ext cx="6369510"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rPr>
              <a:t>穿戴式裝置 </a:t>
            </a:r>
            <a:r>
              <a:rPr lang="en-US" altLang="zh-TW" sz="4000" dirty="0" err="1">
                <a:latin typeface="標楷體" panose="03000509000000000000" pitchFamily="65" charset="-120"/>
                <a:ea typeface="標楷體" panose="03000509000000000000" pitchFamily="65" charset="-120"/>
              </a:rPr>
              <a:t>Oura</a:t>
            </a:r>
            <a:r>
              <a:rPr lang="en-US" altLang="zh-TW" sz="4000" dirty="0">
                <a:latin typeface="標楷體" panose="03000509000000000000" pitchFamily="65" charset="-120"/>
                <a:ea typeface="標楷體" panose="03000509000000000000" pitchFamily="65" charset="-120"/>
              </a:rPr>
              <a:t> Ring </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476250" y="992777"/>
            <a:ext cx="525780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B15D6B78-40D5-43A5-BFF0-79F1234A8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175" y="2277129"/>
            <a:ext cx="5196840" cy="2735580"/>
          </a:xfrm>
          <a:prstGeom prst="rect">
            <a:avLst/>
          </a:prstGeom>
        </p:spPr>
      </p:pic>
      <p:pic>
        <p:nvPicPr>
          <p:cNvPr id="10" name="圖片 9">
            <a:extLst>
              <a:ext uri="{FF2B5EF4-FFF2-40B4-BE49-F238E27FC236}">
                <a16:creationId xmlns:a16="http://schemas.microsoft.com/office/drawing/2014/main" id="{FBCD3A29-5281-4AE6-9684-64EE465B1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180" y="428220"/>
            <a:ext cx="5060370" cy="2843379"/>
          </a:xfrm>
          <a:prstGeom prst="rect">
            <a:avLst/>
          </a:prstGeom>
        </p:spPr>
      </p:pic>
      <p:pic>
        <p:nvPicPr>
          <p:cNvPr id="16" name="圖片 15">
            <a:extLst>
              <a:ext uri="{FF2B5EF4-FFF2-40B4-BE49-F238E27FC236}">
                <a16:creationId xmlns:a16="http://schemas.microsoft.com/office/drawing/2014/main" id="{8153506F-6E2C-4D61-8312-FF48F0E39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80" y="3429000"/>
            <a:ext cx="5060371" cy="2843222"/>
          </a:xfrm>
          <a:prstGeom prst="rect">
            <a:avLst/>
          </a:prstGeom>
        </p:spPr>
      </p:pic>
      <p:sp>
        <p:nvSpPr>
          <p:cNvPr id="19" name="文字方塊 18">
            <a:extLst>
              <a:ext uri="{FF2B5EF4-FFF2-40B4-BE49-F238E27FC236}">
                <a16:creationId xmlns:a16="http://schemas.microsoft.com/office/drawing/2014/main" id="{B92ADE96-3915-487A-93C0-C628ED9DF8C6}"/>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22</a:t>
            </a:r>
            <a:endParaRPr lang="zh-TW" altLang="en-US" sz="2800" dirty="0"/>
          </a:p>
        </p:txBody>
      </p:sp>
    </p:spTree>
    <p:extLst>
      <p:ext uri="{BB962C8B-B14F-4D97-AF65-F5344CB8AC3E}">
        <p14:creationId xmlns:p14="http://schemas.microsoft.com/office/powerpoint/2010/main" val="2455080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9"/>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89FD5B92-6067-4380-94DE-5195663CC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644082" cy="685800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3" name="標題 1">
            <a:extLst>
              <a:ext uri="{FF2B5EF4-FFF2-40B4-BE49-F238E27FC236}">
                <a16:creationId xmlns:a16="http://schemas.microsoft.com/office/drawing/2014/main" id="{9976EF0D-3155-4366-BA81-FD8C353E6907}"/>
              </a:ext>
            </a:extLst>
          </p:cNvPr>
          <p:cNvSpPr txBox="1">
            <a:spLocks/>
          </p:cNvSpPr>
          <p:nvPr/>
        </p:nvSpPr>
        <p:spPr>
          <a:xfrm>
            <a:off x="6513788" y="365125"/>
            <a:ext cx="4840010" cy="1807305"/>
          </a:xfrm>
          <a:prstGeom prst="rect">
            <a:avLst/>
          </a:prstGeom>
        </p:spPr>
        <p:txBody>
          <a:bodyPr spcFirstLastPara="1" vert="horz" lIns="91440" tIns="45720" rIns="91440" bIns="45720"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pPr algn="l">
              <a:spcBef>
                <a:spcPct val="0"/>
              </a:spcBef>
              <a:spcAft>
                <a:spcPts val="600"/>
              </a:spcAft>
            </a:pPr>
            <a:r>
              <a:rPr lang="zh-TW" altLang="en-US" sz="4000" dirty="0">
                <a:latin typeface="標楷體" panose="03000509000000000000" pitchFamily="65" charset="-120"/>
                <a:ea typeface="標楷體" panose="03000509000000000000" pitchFamily="65" charset="-120"/>
              </a:rPr>
              <a:t>總結</a:t>
            </a:r>
            <a:endParaRPr lang="en-US" altLang="zh-TW" sz="4000"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C70EF4FE-23EA-48DA-ADBC-3D7F4B521D4C}"/>
              </a:ext>
            </a:extLst>
          </p:cNvPr>
          <p:cNvSpPr txBox="1"/>
          <p:nvPr/>
        </p:nvSpPr>
        <p:spPr>
          <a:xfrm>
            <a:off x="6513788" y="1981651"/>
            <a:ext cx="4840010" cy="3843666"/>
          </a:xfrm>
          <a:prstGeom prst="rect">
            <a:avLst/>
          </a:prstGeom>
        </p:spPr>
        <p:txBody>
          <a:bodyPr vert="horz" lIns="91440" tIns="45720" rIns="91440" bIns="45720" rtlCol="0">
            <a:normAutofit/>
          </a:bodyPr>
          <a:lstStyle/>
          <a:p>
            <a:pPr>
              <a:lnSpc>
                <a:spcPct val="90000"/>
              </a:lnSpc>
              <a:spcAft>
                <a:spcPts val="600"/>
              </a:spcAft>
            </a:pPr>
            <a:r>
              <a:rPr lang="zh-TW" altLang="en-US" sz="2000" dirty="0">
                <a:latin typeface="標楷體" panose="03000509000000000000" pitchFamily="65" charset="-120"/>
                <a:ea typeface="標楷體" panose="03000509000000000000" pitchFamily="65" charset="-120"/>
              </a:rPr>
              <a:t>穿戴式裝置最大的優勢就是將感測器方便配戴在人體，並透過輕型感測器與軟體紀錄生理訊號反應。並為使用者提供軟體運算後資料結果作為日常生活個人健康管理。</a:t>
            </a:r>
            <a:endParaRPr lang="en-US" altLang="zh-TW" sz="2000" dirty="0">
              <a:latin typeface="標楷體" panose="03000509000000000000" pitchFamily="65" charset="-120"/>
              <a:ea typeface="標楷體" panose="03000509000000000000" pitchFamily="65" charset="-120"/>
            </a:endParaRPr>
          </a:p>
          <a:p>
            <a:pPr>
              <a:lnSpc>
                <a:spcPct val="90000"/>
              </a:lnSpc>
              <a:spcAft>
                <a:spcPts val="600"/>
              </a:spcAft>
            </a:pPr>
            <a:endParaRPr lang="en-US" altLang="zh-TW" sz="2000" dirty="0">
              <a:latin typeface="標楷體" panose="03000509000000000000" pitchFamily="65" charset="-120"/>
              <a:ea typeface="標楷體" panose="03000509000000000000" pitchFamily="65" charset="-120"/>
            </a:endParaRPr>
          </a:p>
          <a:p>
            <a:pPr>
              <a:lnSpc>
                <a:spcPct val="90000"/>
              </a:lnSpc>
              <a:spcAft>
                <a:spcPts val="600"/>
              </a:spcAft>
            </a:pPr>
            <a:r>
              <a:rPr lang="zh-TW" altLang="en-US" sz="2000" dirty="0">
                <a:latin typeface="標楷體" panose="03000509000000000000" pitchFamily="65" charset="-120"/>
                <a:ea typeface="標楷體" panose="03000509000000000000" pitchFamily="65" charset="-120"/>
              </a:rPr>
              <a:t>但在產品開發需注意是否侵犯醫療器材相關法規，審視自身產品市場角度，才能與消費者達成雙贏局面，讓該產品有更長的市場生存期限，來獲取最大利益。</a:t>
            </a:r>
          </a:p>
        </p:txBody>
      </p:sp>
      <p:cxnSp>
        <p:nvCxnSpPr>
          <p:cNvPr id="9" name="直線接點 8">
            <a:extLst>
              <a:ext uri="{FF2B5EF4-FFF2-40B4-BE49-F238E27FC236}">
                <a16:creationId xmlns:a16="http://schemas.microsoft.com/office/drawing/2014/main" id="{A5D1CF08-16FB-460A-866B-A5306AD06231}"/>
              </a:ext>
            </a:extLst>
          </p:cNvPr>
          <p:cNvCxnSpPr>
            <a:cxnSpLocks/>
          </p:cNvCxnSpPr>
          <p:nvPr/>
        </p:nvCxnSpPr>
        <p:spPr>
          <a:xfrm>
            <a:off x="6513788" y="1560948"/>
            <a:ext cx="1458360"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FF650486-6583-4DE2-ADB0-82820AB1357E}"/>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23</a:t>
            </a:r>
            <a:endParaRPr lang="zh-TW" altLang="en-US" sz="2800" dirty="0"/>
          </a:p>
        </p:txBody>
      </p:sp>
    </p:spTree>
    <p:extLst>
      <p:ext uri="{BB962C8B-B14F-4D97-AF65-F5344CB8AC3E}">
        <p14:creationId xmlns:p14="http://schemas.microsoft.com/office/powerpoint/2010/main" val="18409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130634" y="120061"/>
            <a:ext cx="3378932"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參考資料</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1933303"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A0935CCF-A409-42D3-BF0E-F490381A4B5A}"/>
              </a:ext>
            </a:extLst>
          </p:cNvPr>
          <p:cNvSpPr txBox="1"/>
          <p:nvPr/>
        </p:nvSpPr>
        <p:spPr>
          <a:xfrm>
            <a:off x="768804" y="1306287"/>
            <a:ext cx="10654392" cy="4247317"/>
          </a:xfrm>
          <a:prstGeom prst="rect">
            <a:avLst/>
          </a:prstGeom>
          <a:noFill/>
        </p:spPr>
        <p:txBody>
          <a:bodyPr wrap="square">
            <a:spAutoFit/>
          </a:bodyPr>
          <a:lstStyle/>
          <a:p>
            <a:r>
              <a:rPr lang="zh-TW" altLang="en-US" dirty="0">
                <a:hlinkClick r:id="rId3"/>
              </a:rPr>
              <a:t>穿戴裝置的偵測原理</a:t>
            </a:r>
            <a:endParaRPr lang="en-US" altLang="zh-TW" sz="1800" dirty="0"/>
          </a:p>
          <a:p>
            <a:endParaRPr lang="en-US" altLang="zh-TW" sz="1800" dirty="0"/>
          </a:p>
          <a:p>
            <a:r>
              <a:rPr lang="zh-TW" altLang="en-US" dirty="0">
                <a:hlinkClick r:id="rId4"/>
              </a:rPr>
              <a:t>穿戴裝置 </a:t>
            </a:r>
            <a:r>
              <a:rPr lang="en-US" altLang="zh-TW" dirty="0">
                <a:hlinkClick r:id="rId4"/>
              </a:rPr>
              <a:t>[</a:t>
            </a:r>
            <a:r>
              <a:rPr lang="zh-TW" altLang="en-US" dirty="0">
                <a:hlinkClick r:id="rId4"/>
              </a:rPr>
              <a:t>光學心率感測器</a:t>
            </a:r>
            <a:r>
              <a:rPr lang="en-US" altLang="zh-TW" dirty="0">
                <a:hlinkClick r:id="rId4"/>
              </a:rPr>
              <a:t>] </a:t>
            </a:r>
            <a:r>
              <a:rPr lang="zh-TW" altLang="en-US" dirty="0">
                <a:hlinkClick r:id="rId4"/>
              </a:rPr>
              <a:t>運作原理</a:t>
            </a:r>
            <a:endParaRPr lang="en-US" altLang="zh-TW" sz="1800" dirty="0"/>
          </a:p>
          <a:p>
            <a:endParaRPr lang="en-US" altLang="zh-TW" sz="1800" dirty="0"/>
          </a:p>
          <a:p>
            <a:r>
              <a:rPr lang="zh-TW" altLang="en-US" dirty="0">
                <a:hlinkClick r:id="rId5"/>
              </a:rPr>
              <a:t>生醫信號處理</a:t>
            </a:r>
            <a:endParaRPr lang="en-US" altLang="zh-TW" sz="1800" dirty="0"/>
          </a:p>
          <a:p>
            <a:endParaRPr lang="en-US" altLang="zh-TW" sz="1800" dirty="0"/>
          </a:p>
          <a:p>
            <a:r>
              <a:rPr lang="el-GR" altLang="zh-TW" dirty="0">
                <a:hlinkClick r:id="rId6"/>
              </a:rPr>
              <a:t>Γ-</a:t>
            </a:r>
            <a:r>
              <a:rPr lang="zh-TW" altLang="en-US" dirty="0">
                <a:hlinkClick r:id="rId6"/>
              </a:rPr>
              <a:t>穀氨醯轉肽酶</a:t>
            </a:r>
            <a:endParaRPr lang="en-US" altLang="zh-TW" sz="1800" dirty="0"/>
          </a:p>
          <a:p>
            <a:endParaRPr lang="en-US" altLang="zh-TW" sz="1800" dirty="0"/>
          </a:p>
          <a:p>
            <a:r>
              <a:rPr lang="zh-TW" altLang="en-US" dirty="0">
                <a:hlinkClick r:id="rId7"/>
              </a:rPr>
              <a:t>瞭解你的穿戴裝置上的光學心率感測器是如何運作的 </a:t>
            </a:r>
            <a:endParaRPr lang="en-US" altLang="zh-TW" sz="1800" dirty="0"/>
          </a:p>
          <a:p>
            <a:endParaRPr lang="en-US" altLang="zh-TW" sz="1800" dirty="0"/>
          </a:p>
          <a:p>
            <a:r>
              <a:rPr lang="zh-TW" altLang="en-US" dirty="0">
                <a:hlinkClick r:id="rId8"/>
              </a:rPr>
              <a:t>醫生用聽診器到底能聽出啥？</a:t>
            </a:r>
            <a:endParaRPr lang="en-US" altLang="zh-TW" sz="1800" dirty="0"/>
          </a:p>
          <a:p>
            <a:endParaRPr lang="en-US" altLang="zh-TW" sz="1800" dirty="0"/>
          </a:p>
          <a:p>
            <a:r>
              <a:rPr lang="zh-TW" altLang="en-US" dirty="0">
                <a:hlinkClick r:id="rId9"/>
              </a:rPr>
              <a:t>人體阻抗</a:t>
            </a:r>
            <a:endParaRPr lang="en-US" altLang="zh-TW" sz="1800" dirty="0"/>
          </a:p>
          <a:p>
            <a:endParaRPr lang="en-US" altLang="zh-TW" sz="1800" dirty="0"/>
          </a:p>
          <a:p>
            <a:r>
              <a:rPr lang="zh-TW" altLang="en-US" dirty="0">
                <a:hlinkClick r:id="rId10"/>
              </a:rPr>
              <a:t>心電圖怎麼看？波型判讀及檢查流程介紹</a:t>
            </a:r>
            <a:endParaRPr lang="en-US" altLang="zh-TW" sz="1800" dirty="0"/>
          </a:p>
        </p:txBody>
      </p:sp>
      <p:sp>
        <p:nvSpPr>
          <p:cNvPr id="9" name="文字方塊 8">
            <a:extLst>
              <a:ext uri="{FF2B5EF4-FFF2-40B4-BE49-F238E27FC236}">
                <a16:creationId xmlns:a16="http://schemas.microsoft.com/office/drawing/2014/main" id="{3B801D8D-9F91-4DAC-AB2C-EBE1AC345D7D}"/>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24</a:t>
            </a:r>
            <a:endParaRPr lang="zh-TW" altLang="en-US" sz="2800" dirty="0"/>
          </a:p>
        </p:txBody>
      </p:sp>
    </p:spTree>
    <p:extLst>
      <p:ext uri="{BB962C8B-B14F-4D97-AF65-F5344CB8AC3E}">
        <p14:creationId xmlns:p14="http://schemas.microsoft.com/office/powerpoint/2010/main" val="187146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130634" y="120061"/>
            <a:ext cx="3378932"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rPr>
              <a:t>文獻列表</a:t>
            </a:r>
            <a:endParaRPr lang="zh-TW" altLang="en-US" sz="40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1933303"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5CC6F439-4AFD-41F1-BEFD-D01C0A3F965A}"/>
              </a:ext>
            </a:extLst>
          </p:cNvPr>
          <p:cNvSpPr txBox="1"/>
          <p:nvPr/>
        </p:nvSpPr>
        <p:spPr>
          <a:xfrm>
            <a:off x="1117656" y="1550126"/>
            <a:ext cx="10049692" cy="1200329"/>
          </a:xfrm>
          <a:prstGeom prst="rect">
            <a:avLst/>
          </a:prstGeom>
          <a:noFill/>
        </p:spPr>
        <p:txBody>
          <a:bodyPr wrap="square" rtlCol="0">
            <a:spAutoFit/>
          </a:bodyPr>
          <a:lstStyle/>
          <a:p>
            <a:r>
              <a:rPr lang="en-US" altLang="zh-TW" dirty="0"/>
              <a:t>[1] Cristian F. </a:t>
            </a:r>
            <a:r>
              <a:rPr lang="en-US" altLang="zh-TW" dirty="0" err="1"/>
              <a:t>Pasluosta</a:t>
            </a:r>
            <a:r>
              <a:rPr lang="en-US" altLang="zh-TW" dirty="0"/>
              <a:t>; Heiko </a:t>
            </a:r>
            <a:r>
              <a:rPr lang="en-US" altLang="zh-TW" dirty="0" err="1"/>
              <a:t>Gassner</a:t>
            </a:r>
            <a:r>
              <a:rPr lang="en-US" altLang="zh-TW" dirty="0"/>
              <a:t>; Juergen Winkler; Jochen </a:t>
            </a:r>
            <a:r>
              <a:rPr lang="en-US" altLang="zh-TW" dirty="0" err="1"/>
              <a:t>Klucken</a:t>
            </a:r>
            <a:r>
              <a:rPr lang="en-US" altLang="zh-TW" dirty="0"/>
              <a:t>; </a:t>
            </a:r>
            <a:r>
              <a:rPr lang="en-US" altLang="zh-TW" dirty="0" err="1"/>
              <a:t>Bjoern</a:t>
            </a:r>
            <a:r>
              <a:rPr lang="en-US" altLang="zh-TW" dirty="0"/>
              <a:t> M. </a:t>
            </a:r>
            <a:r>
              <a:rPr lang="en-US" altLang="zh-TW" dirty="0" err="1"/>
              <a:t>Eskofier</a:t>
            </a:r>
            <a:r>
              <a:rPr lang="en-US" altLang="zh-TW" dirty="0"/>
              <a:t>, “An Emerging Era in the Management of Parkinson's Disease: Wearable Technologies and the Internet of Things,”</a:t>
            </a:r>
            <a:r>
              <a:rPr lang="en-US" altLang="zh-TW" b="1" dirty="0"/>
              <a:t> </a:t>
            </a:r>
            <a:r>
              <a:rPr lang="en-US" altLang="zh-TW" dirty="0" err="1"/>
              <a:t>inIEEE</a:t>
            </a:r>
            <a:r>
              <a:rPr lang="en-US" altLang="zh-TW" dirty="0"/>
              <a:t> Journal of Biomedical and Health Informatics ( Volume: 19, Issue: 6, Nov. 2015) .</a:t>
            </a:r>
            <a:r>
              <a:rPr lang="en-US" altLang="zh-TW" b="1" dirty="0"/>
              <a:t> </a:t>
            </a:r>
            <a:r>
              <a:rPr lang="en-US" altLang="zh-TW" dirty="0"/>
              <a:t>IEEE </a:t>
            </a:r>
            <a:r>
              <a:rPr lang="en-US" altLang="zh-TW" i="1" dirty="0"/>
              <a:t>Xplore, 2015.</a:t>
            </a:r>
            <a:endParaRPr lang="zh-TW" altLang="en-US" dirty="0"/>
          </a:p>
        </p:txBody>
      </p:sp>
      <p:sp>
        <p:nvSpPr>
          <p:cNvPr id="2" name="文字方塊 1">
            <a:extLst>
              <a:ext uri="{FF2B5EF4-FFF2-40B4-BE49-F238E27FC236}">
                <a16:creationId xmlns:a16="http://schemas.microsoft.com/office/drawing/2014/main" id="{B64AD9BB-863C-4ABE-933A-0A4F39A1C10A}"/>
              </a:ext>
            </a:extLst>
          </p:cNvPr>
          <p:cNvSpPr txBox="1"/>
          <p:nvPr/>
        </p:nvSpPr>
        <p:spPr>
          <a:xfrm>
            <a:off x="1117656" y="2882898"/>
            <a:ext cx="9956688" cy="646331"/>
          </a:xfrm>
          <a:prstGeom prst="rect">
            <a:avLst/>
          </a:prstGeom>
          <a:noFill/>
        </p:spPr>
        <p:txBody>
          <a:bodyPr wrap="square" rtlCol="0">
            <a:spAutoFit/>
          </a:bodyPr>
          <a:lstStyle/>
          <a:p>
            <a:r>
              <a:rPr lang="en-US" altLang="zh-TW" dirty="0"/>
              <a:t>[2] FDA Guidance Changes to Existing Medical Software Policies</a:t>
            </a:r>
            <a:r>
              <a:rPr lang="zh-TW" altLang="en-US" dirty="0"/>
              <a:t> </a:t>
            </a:r>
            <a:r>
              <a:rPr lang="en-US" altLang="zh-TW" dirty="0"/>
              <a:t>Resulting from Section 3060 of the 21st Century Cures Act</a:t>
            </a:r>
            <a:r>
              <a:rPr lang="zh-TW" altLang="en-US" dirty="0"/>
              <a:t>［</a:t>
            </a:r>
            <a:r>
              <a:rPr lang="en-US" altLang="zh-TW" dirty="0"/>
              <a:t>2019-9-27</a:t>
            </a:r>
            <a:r>
              <a:rPr lang="zh-TW" altLang="en-US" dirty="0"/>
              <a:t>］</a:t>
            </a:r>
            <a:r>
              <a:rPr lang="en-US" altLang="zh-TW" i="1" dirty="0"/>
              <a:t>.</a:t>
            </a:r>
            <a:endParaRPr lang="zh-TW" altLang="en-US" dirty="0"/>
          </a:p>
        </p:txBody>
      </p:sp>
      <p:sp>
        <p:nvSpPr>
          <p:cNvPr id="6" name="文字方塊 5">
            <a:extLst>
              <a:ext uri="{FF2B5EF4-FFF2-40B4-BE49-F238E27FC236}">
                <a16:creationId xmlns:a16="http://schemas.microsoft.com/office/drawing/2014/main" id="{DE24D07F-08F2-4253-A4BE-EB9A08F51061}"/>
              </a:ext>
            </a:extLst>
          </p:cNvPr>
          <p:cNvSpPr txBox="1"/>
          <p:nvPr/>
        </p:nvSpPr>
        <p:spPr>
          <a:xfrm>
            <a:off x="1117656" y="4304853"/>
            <a:ext cx="9956688" cy="369332"/>
          </a:xfrm>
          <a:prstGeom prst="rect">
            <a:avLst/>
          </a:prstGeom>
          <a:noFill/>
        </p:spPr>
        <p:txBody>
          <a:bodyPr wrap="square" rtlCol="0">
            <a:spAutoFit/>
          </a:bodyPr>
          <a:lstStyle/>
          <a:p>
            <a:r>
              <a:rPr lang="en-US" altLang="zh-TW" dirty="0"/>
              <a:t>[4]</a:t>
            </a:r>
            <a:r>
              <a:rPr lang="zh-TW" altLang="en-US" dirty="0">
                <a:latin typeface="標楷體" panose="03000509000000000000" pitchFamily="65" charset="-120"/>
                <a:ea typeface="標楷體" panose="03000509000000000000" pitchFamily="65" charset="-120"/>
              </a:rPr>
              <a:t>醫用軟體分類分級參考指引</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民國</a:t>
            </a:r>
            <a:r>
              <a:rPr lang="en-US" altLang="zh-TW" dirty="0">
                <a:latin typeface="標楷體" panose="03000509000000000000" pitchFamily="65" charset="-120"/>
                <a:ea typeface="標楷體" panose="03000509000000000000" pitchFamily="65" charset="-120"/>
              </a:rPr>
              <a:t>109</a:t>
            </a:r>
            <a:r>
              <a:rPr lang="zh-TW" altLang="en-US" dirty="0">
                <a:latin typeface="標楷體" panose="03000509000000000000" pitchFamily="65" charset="-120"/>
                <a:ea typeface="標楷體" panose="03000509000000000000" pitchFamily="65" charset="-120"/>
              </a:rPr>
              <a:t>年</a:t>
            </a:r>
            <a:r>
              <a:rPr lang="en-US" altLang="zh-TW" dirty="0">
                <a:latin typeface="標楷體" panose="03000509000000000000" pitchFamily="65" charset="-120"/>
                <a:ea typeface="標楷體" panose="03000509000000000000" pitchFamily="65" charset="-120"/>
              </a:rPr>
              <a:t>12</a:t>
            </a:r>
            <a:r>
              <a:rPr lang="zh-TW" altLang="en-US" dirty="0">
                <a:latin typeface="標楷體" panose="03000509000000000000" pitchFamily="65" charset="-120"/>
                <a:ea typeface="標楷體" panose="03000509000000000000" pitchFamily="65" charset="-120"/>
              </a:rPr>
              <a:t>月</a:t>
            </a:r>
            <a:r>
              <a:rPr lang="en-US" altLang="zh-TW" dirty="0">
                <a:latin typeface="標楷體" panose="03000509000000000000" pitchFamily="65" charset="-120"/>
                <a:ea typeface="標楷體" panose="03000509000000000000" pitchFamily="65" charset="-120"/>
              </a:rPr>
              <a:t>24</a:t>
            </a:r>
            <a:r>
              <a:rPr lang="zh-TW" altLang="en-US" dirty="0">
                <a:latin typeface="標楷體" panose="03000509000000000000" pitchFamily="65" charset="-120"/>
                <a:ea typeface="標楷體" panose="03000509000000000000" pitchFamily="65" charset="-120"/>
              </a:rPr>
              <a:t>日</a:t>
            </a:r>
            <a:r>
              <a:rPr lang="en-US" altLang="zh-TW" i="1" dirty="0"/>
              <a:t>.</a:t>
            </a:r>
            <a:endParaRPr lang="zh-TW" altLang="en-US" dirty="0"/>
          </a:p>
        </p:txBody>
      </p:sp>
      <p:sp>
        <p:nvSpPr>
          <p:cNvPr id="7" name="文字方塊 6">
            <a:extLst>
              <a:ext uri="{FF2B5EF4-FFF2-40B4-BE49-F238E27FC236}">
                <a16:creationId xmlns:a16="http://schemas.microsoft.com/office/drawing/2014/main" id="{2E2A2F11-86B4-4E1B-BB7C-8590455207B7}"/>
              </a:ext>
            </a:extLst>
          </p:cNvPr>
          <p:cNvSpPr txBox="1"/>
          <p:nvPr/>
        </p:nvSpPr>
        <p:spPr>
          <a:xfrm>
            <a:off x="1117656" y="3755942"/>
            <a:ext cx="9956688" cy="369332"/>
          </a:xfrm>
          <a:prstGeom prst="rect">
            <a:avLst/>
          </a:prstGeom>
          <a:noFill/>
        </p:spPr>
        <p:txBody>
          <a:bodyPr wrap="square" rtlCol="0">
            <a:spAutoFit/>
          </a:bodyPr>
          <a:lstStyle/>
          <a:p>
            <a:r>
              <a:rPr lang="en-US" altLang="zh-TW" dirty="0"/>
              <a:t>[3] FDA Guidance General Wellness: Policy for Low Risk Devices</a:t>
            </a:r>
            <a:r>
              <a:rPr lang="zh-TW" altLang="en-US" dirty="0"/>
              <a:t>［</a:t>
            </a:r>
            <a:r>
              <a:rPr lang="en-US" altLang="zh-TW" dirty="0"/>
              <a:t>2019-9-27</a:t>
            </a:r>
            <a:r>
              <a:rPr lang="zh-TW" altLang="en-US" dirty="0"/>
              <a:t>］</a:t>
            </a:r>
            <a:r>
              <a:rPr lang="en-US" altLang="zh-TW" i="1" dirty="0"/>
              <a:t>.</a:t>
            </a:r>
            <a:endParaRPr lang="zh-TW" altLang="en-US" dirty="0"/>
          </a:p>
        </p:txBody>
      </p:sp>
      <p:sp>
        <p:nvSpPr>
          <p:cNvPr id="11" name="文字方塊 10">
            <a:extLst>
              <a:ext uri="{FF2B5EF4-FFF2-40B4-BE49-F238E27FC236}">
                <a16:creationId xmlns:a16="http://schemas.microsoft.com/office/drawing/2014/main" id="{6B0A8CE3-EE00-4A3C-806D-7178025777D2}"/>
              </a:ext>
            </a:extLst>
          </p:cNvPr>
          <p:cNvSpPr txBox="1"/>
          <p:nvPr/>
        </p:nvSpPr>
        <p:spPr>
          <a:xfrm>
            <a:off x="1117656" y="4853764"/>
            <a:ext cx="9956688" cy="923330"/>
          </a:xfrm>
          <a:prstGeom prst="rect">
            <a:avLst/>
          </a:prstGeom>
          <a:noFill/>
        </p:spPr>
        <p:txBody>
          <a:bodyPr wrap="square" rtlCol="0">
            <a:spAutoFit/>
          </a:bodyPr>
          <a:lstStyle/>
          <a:p>
            <a:r>
              <a:rPr lang="en-US" altLang="zh-TW" dirty="0"/>
              <a:t>[5] Lee, Yin-Shin, et al. "Assessment of walking, running, and jumping movement features by using the inertial measurement unit." Gait &amp; posture 41.4 (2015): 877-881.</a:t>
            </a:r>
          </a:p>
          <a:p>
            <a:endParaRPr lang="zh-TW" altLang="en-US" dirty="0"/>
          </a:p>
        </p:txBody>
      </p:sp>
      <p:sp>
        <p:nvSpPr>
          <p:cNvPr id="12" name="文字方塊 11">
            <a:extLst>
              <a:ext uri="{FF2B5EF4-FFF2-40B4-BE49-F238E27FC236}">
                <a16:creationId xmlns:a16="http://schemas.microsoft.com/office/drawing/2014/main" id="{2C2A70E3-9D7A-4D23-9F30-A929599AED32}"/>
              </a:ext>
            </a:extLst>
          </p:cNvPr>
          <p:cNvSpPr txBox="1"/>
          <p:nvPr/>
        </p:nvSpPr>
        <p:spPr>
          <a:xfrm>
            <a:off x="1117656" y="5583137"/>
            <a:ext cx="9956688" cy="923330"/>
          </a:xfrm>
          <a:prstGeom prst="rect">
            <a:avLst/>
          </a:prstGeom>
          <a:noFill/>
        </p:spPr>
        <p:txBody>
          <a:bodyPr wrap="square" rtlCol="0">
            <a:spAutoFit/>
          </a:bodyPr>
          <a:lstStyle/>
          <a:p>
            <a:r>
              <a:rPr lang="en-US" altLang="zh-TW" dirty="0"/>
              <a:t>[6] Chen, Jia-Wei, et al. "A Data-Driven Model with Feedback Calibration Embedded Blood Pressure Estimator Using Reflective Photoplethysmography." Sensors 22.5 (2022): 1873</a:t>
            </a:r>
          </a:p>
          <a:p>
            <a:r>
              <a:rPr lang="en-US" altLang="zh-TW" i="1" dirty="0"/>
              <a:t>.</a:t>
            </a:r>
            <a:endParaRPr lang="zh-TW" altLang="en-US" dirty="0"/>
          </a:p>
        </p:txBody>
      </p:sp>
      <p:sp>
        <p:nvSpPr>
          <p:cNvPr id="13" name="文字方塊 12">
            <a:extLst>
              <a:ext uri="{FF2B5EF4-FFF2-40B4-BE49-F238E27FC236}">
                <a16:creationId xmlns:a16="http://schemas.microsoft.com/office/drawing/2014/main" id="{1336AE9F-D0C3-40DF-91DA-00817E12A518}"/>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25</a:t>
            </a:r>
            <a:endParaRPr lang="zh-TW" altLang="en-US" sz="2800" dirty="0"/>
          </a:p>
        </p:txBody>
      </p:sp>
    </p:spTree>
    <p:extLst>
      <p:ext uri="{BB962C8B-B14F-4D97-AF65-F5344CB8AC3E}">
        <p14:creationId xmlns:p14="http://schemas.microsoft.com/office/powerpoint/2010/main" val="179099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511040"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生理訊號的意義</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473359"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 name="內容版面配置區 2">
            <a:extLst>
              <a:ext uri="{FF2B5EF4-FFF2-40B4-BE49-F238E27FC236}">
                <a16:creationId xmlns:a16="http://schemas.microsoft.com/office/drawing/2014/main" id="{35692C56-AD5C-434F-9281-48E300FFD3C5}"/>
              </a:ext>
            </a:extLst>
          </p:cNvPr>
          <p:cNvSpPr txBox="1">
            <a:spLocks/>
          </p:cNvSpPr>
          <p:nvPr/>
        </p:nvSpPr>
        <p:spPr>
          <a:xfrm>
            <a:off x="944880" y="1417320"/>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ts val="4200"/>
              </a:lnSpc>
              <a:spcBef>
                <a:spcPts val="1200"/>
              </a:spcBef>
              <a:spcAft>
                <a:spcPts val="200"/>
              </a:spcAft>
              <a:buClr>
                <a:srgbClr val="E48312"/>
              </a:buClr>
              <a:buSzPct val="100000"/>
              <a:buFont typeface="Calibri" panose="020F0502020204030204" pitchFamily="34" charset="0"/>
              <a:buChar char=" "/>
              <a:tabLst/>
              <a:defRPr/>
            </a:pPr>
            <a:r>
              <a:rPr kumimoji="0" lang="zh-TW" altLang="en-US" sz="28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生理訊號的處理主要任務是根據生物醫學訊號的特點，利用資訊科學的基本理論和方法，並研究如何從擷取出來的結果來對它們進一步分析、解釋、分類、顯示、儲存和傳輸。</a:t>
            </a:r>
          </a:p>
        </p:txBody>
      </p:sp>
      <p:sp>
        <p:nvSpPr>
          <p:cNvPr id="6" name="文字方塊 5">
            <a:extLst>
              <a:ext uri="{FF2B5EF4-FFF2-40B4-BE49-F238E27FC236}">
                <a16:creationId xmlns:a16="http://schemas.microsoft.com/office/drawing/2014/main" id="{DDA16BA2-BB21-4FBA-A0B0-4F851346A44B}"/>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1</a:t>
            </a:r>
            <a:endParaRPr lang="zh-TW" altLang="en-US" sz="2800" dirty="0"/>
          </a:p>
        </p:txBody>
      </p:sp>
    </p:spTree>
    <p:extLst>
      <p:ext uri="{BB962C8B-B14F-4D97-AF65-F5344CB8AC3E}">
        <p14:creationId xmlns:p14="http://schemas.microsoft.com/office/powerpoint/2010/main" val="3790811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511040"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生理訊號的產生</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473359"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7" name="內容版面配置區 2">
            <a:extLst>
              <a:ext uri="{FF2B5EF4-FFF2-40B4-BE49-F238E27FC236}">
                <a16:creationId xmlns:a16="http://schemas.microsoft.com/office/drawing/2014/main" id="{D2320C53-873A-4617-A5FD-29857B690F2D}"/>
              </a:ext>
            </a:extLst>
          </p:cNvPr>
          <p:cNvSpPr txBox="1">
            <a:spLocks/>
          </p:cNvSpPr>
          <p:nvPr/>
        </p:nvSpPr>
        <p:spPr>
          <a:xfrm>
            <a:off x="691515" y="1531408"/>
            <a:ext cx="10808970" cy="50408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可以透過</a:t>
            </a:r>
            <a:r>
              <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感測器</a:t>
            </a:r>
            <a:r>
              <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並搭配儀器的使用來測量出人體中一些物理、化學意義及特性。</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原先只能用</a:t>
            </a:r>
            <a:r>
              <a:rPr kumimoji="0" lang="zh-TW" altLang="en-US" sz="3200" b="1"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肉眼</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來做簡單判斷，隨著科技的發達，可以透過精密的儀器來取得更準確的數據，這樣有助於判斷出更多疾病。</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測量的方式可分為</a:t>
            </a:r>
            <a:r>
              <a:rPr kumimoji="0" lang="zh-TW" altLang="en-US" sz="3200" b="1"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侵入式</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和</a:t>
            </a:r>
            <a:r>
              <a:rPr kumimoji="0" lang="zh-TW" altLang="en-US" sz="3200" b="1"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非侵入式</a:t>
            </a: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。雖然入侵式測量會有相對的準確，但是量測不方便或者是較為危險等。最近因為電子技術的提升，使得非侵入式測量會越來越有公信力。</a:t>
            </a:r>
          </a:p>
        </p:txBody>
      </p:sp>
      <p:sp>
        <p:nvSpPr>
          <p:cNvPr id="9" name="文字方塊 8">
            <a:extLst>
              <a:ext uri="{FF2B5EF4-FFF2-40B4-BE49-F238E27FC236}">
                <a16:creationId xmlns:a16="http://schemas.microsoft.com/office/drawing/2014/main" id="{DA9D961D-0C57-4998-9592-345C1E13AA31}"/>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2</a:t>
            </a:r>
            <a:endParaRPr lang="zh-TW" altLang="en-US" sz="2800" dirty="0"/>
          </a:p>
        </p:txBody>
      </p:sp>
    </p:spTree>
    <p:extLst>
      <p:ext uri="{BB962C8B-B14F-4D97-AF65-F5344CB8AC3E}">
        <p14:creationId xmlns:p14="http://schemas.microsoft.com/office/powerpoint/2010/main" val="1222920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511040"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生理訊號的產生</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473359"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A579B0DF-7139-4267-BCBC-A297683A57D8}"/>
              </a:ext>
            </a:extLst>
          </p:cNvPr>
          <p:cNvPicPr>
            <a:picLocks noChangeAspect="1"/>
          </p:cNvPicPr>
          <p:nvPr/>
        </p:nvPicPr>
        <p:blipFill>
          <a:blip r:embed="rId3"/>
          <a:stretch>
            <a:fillRect/>
          </a:stretch>
        </p:blipFill>
        <p:spPr>
          <a:xfrm>
            <a:off x="574766" y="1534886"/>
            <a:ext cx="5346290" cy="3969052"/>
          </a:xfrm>
          <a:prstGeom prst="rect">
            <a:avLst/>
          </a:prstGeom>
          <a:ln>
            <a:solidFill>
              <a:schemeClr val="tx1"/>
            </a:solidFill>
          </a:ln>
        </p:spPr>
      </p:pic>
      <p:pic>
        <p:nvPicPr>
          <p:cNvPr id="6" name="圖片 5">
            <a:extLst>
              <a:ext uri="{FF2B5EF4-FFF2-40B4-BE49-F238E27FC236}">
                <a16:creationId xmlns:a16="http://schemas.microsoft.com/office/drawing/2014/main" id="{6A048E1D-581D-43B7-9DCF-EC4CA4DF24A5}"/>
              </a:ext>
            </a:extLst>
          </p:cNvPr>
          <p:cNvPicPr>
            <a:picLocks noChangeAspect="1"/>
          </p:cNvPicPr>
          <p:nvPr/>
        </p:nvPicPr>
        <p:blipFill>
          <a:blip r:embed="rId4"/>
          <a:stretch>
            <a:fillRect/>
          </a:stretch>
        </p:blipFill>
        <p:spPr>
          <a:xfrm>
            <a:off x="6096000" y="1534887"/>
            <a:ext cx="5745674" cy="3969051"/>
          </a:xfrm>
          <a:prstGeom prst="rect">
            <a:avLst/>
          </a:prstGeom>
          <a:ln>
            <a:solidFill>
              <a:schemeClr val="tx1"/>
            </a:solidFill>
          </a:ln>
        </p:spPr>
      </p:pic>
      <p:sp>
        <p:nvSpPr>
          <p:cNvPr id="8" name="文字方塊 7">
            <a:extLst>
              <a:ext uri="{FF2B5EF4-FFF2-40B4-BE49-F238E27FC236}">
                <a16:creationId xmlns:a16="http://schemas.microsoft.com/office/drawing/2014/main" id="{D1190C4E-B779-4CC5-800E-5B06B8D67E69}"/>
              </a:ext>
            </a:extLst>
          </p:cNvPr>
          <p:cNvSpPr txBox="1"/>
          <p:nvPr/>
        </p:nvSpPr>
        <p:spPr>
          <a:xfrm>
            <a:off x="200296" y="6461760"/>
            <a:ext cx="11479513" cy="646331"/>
          </a:xfrm>
          <a:prstGeom prst="rect">
            <a:avLst/>
          </a:prstGeom>
          <a:noFill/>
        </p:spPr>
        <p:txBody>
          <a:bodyPr wrap="square" rtlCol="0">
            <a:spAutoFit/>
          </a:bodyPr>
          <a:lstStyle/>
          <a:p>
            <a:r>
              <a:rPr lang="en-US" altLang="zh-TW" dirty="0"/>
              <a:t>Source:</a:t>
            </a:r>
            <a:r>
              <a:rPr lang="zh-TW" altLang="en-US" dirty="0">
                <a:latin typeface="標楷體" panose="03000509000000000000" pitchFamily="65" charset="-120"/>
                <a:ea typeface="標楷體" panose="03000509000000000000" pitchFamily="65" charset="-120"/>
                <a:hlinkClick r:id="rId5"/>
              </a:rPr>
              <a:t>穿戴裝置 </a:t>
            </a:r>
            <a:r>
              <a:rPr lang="en-US" altLang="zh-TW" dirty="0">
                <a:latin typeface="標楷體" panose="03000509000000000000" pitchFamily="65" charset="-120"/>
                <a:ea typeface="標楷體" panose="03000509000000000000" pitchFamily="65" charset="-120"/>
                <a:hlinkClick r:id="rId5"/>
              </a:rPr>
              <a:t>[</a:t>
            </a:r>
            <a:r>
              <a:rPr lang="zh-TW" altLang="en-US" dirty="0">
                <a:latin typeface="標楷體" panose="03000509000000000000" pitchFamily="65" charset="-120"/>
                <a:ea typeface="標楷體" panose="03000509000000000000" pitchFamily="65" charset="-120"/>
                <a:hlinkClick r:id="rId5"/>
              </a:rPr>
              <a:t>光學心率感測器</a:t>
            </a:r>
            <a:r>
              <a:rPr lang="en-US" altLang="zh-TW" dirty="0">
                <a:latin typeface="標楷體" panose="03000509000000000000" pitchFamily="65" charset="-120"/>
                <a:ea typeface="標楷體" panose="03000509000000000000" pitchFamily="65" charset="-120"/>
                <a:hlinkClick r:id="rId5"/>
              </a:rPr>
              <a:t>] </a:t>
            </a:r>
            <a:r>
              <a:rPr lang="zh-TW" altLang="en-US" dirty="0">
                <a:latin typeface="標楷體" panose="03000509000000000000" pitchFamily="65" charset="-120"/>
                <a:ea typeface="標楷體" panose="03000509000000000000" pitchFamily="65" charset="-120"/>
                <a:hlinkClick r:id="rId5"/>
              </a:rPr>
              <a:t>運作原理</a:t>
            </a:r>
            <a:r>
              <a:rPr lang="en-US" altLang="zh-TW" sz="1600" dirty="0"/>
              <a:t>.</a:t>
            </a:r>
          </a:p>
          <a:p>
            <a:endParaRPr lang="zh-TW" altLang="en-US" dirty="0"/>
          </a:p>
        </p:txBody>
      </p:sp>
      <p:sp>
        <p:nvSpPr>
          <p:cNvPr id="10" name="文字方塊 9">
            <a:extLst>
              <a:ext uri="{FF2B5EF4-FFF2-40B4-BE49-F238E27FC236}">
                <a16:creationId xmlns:a16="http://schemas.microsoft.com/office/drawing/2014/main" id="{0F260D25-60E5-409C-942E-F7797005BE7F}"/>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3</a:t>
            </a:r>
            <a:endParaRPr lang="zh-TW" altLang="en-US" sz="2800" dirty="0"/>
          </a:p>
        </p:txBody>
      </p:sp>
    </p:spTree>
    <p:extLst>
      <p:ext uri="{BB962C8B-B14F-4D97-AF65-F5344CB8AC3E}">
        <p14:creationId xmlns:p14="http://schemas.microsoft.com/office/powerpoint/2010/main" val="1077758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4511040"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生理訊號的顯示</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3473359"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內容版面配置區 2">
            <a:extLst>
              <a:ext uri="{FF2B5EF4-FFF2-40B4-BE49-F238E27FC236}">
                <a16:creationId xmlns:a16="http://schemas.microsoft.com/office/drawing/2014/main" id="{38FFE55B-4C11-42C2-AD16-8A383D5AD21E}"/>
              </a:ext>
            </a:extLst>
          </p:cNvPr>
          <p:cNvSpPr txBox="1">
            <a:spLocks/>
          </p:cNvSpPr>
          <p:nvPr/>
        </p:nvSpPr>
        <p:spPr>
          <a:xfrm>
            <a:off x="1066800" y="1550459"/>
            <a:ext cx="10058400" cy="44979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0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可以透過感測器來獲取生物訊號，但如何將測量出來的生理訊號給顯示出來呢？</a:t>
            </a:r>
            <a:endParaRPr kumimoji="0" lang="en-US" altLang="zh-TW"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TW" altLang="en-US" sz="3200" b="0" i="0" u="none" strike="noStrike" kern="1200" cap="none" spc="0" normalizeH="0" baseline="0" noProof="0" dirty="0">
                <a:ln>
                  <a:noFill/>
                </a:ln>
                <a:solidFill>
                  <a:srgbClr val="000000">
                    <a:lumMod val="75000"/>
                    <a:lumOff val="25000"/>
                  </a:srgbClr>
                </a:solidFill>
                <a:effectLst/>
                <a:uLnTx/>
                <a:uFillTx/>
                <a:latin typeface="Arial"/>
                <a:ea typeface="微軟正黑體"/>
                <a:cs typeface="+mn-cs"/>
              </a:rPr>
              <a:t>測量方式有很多種，電信號、力學、聲學、阻抗、光學和電磁等。利用這些方式的物理特性，將訊號透過數位或是類比的方式顯示出來，將收集到的數據經由科學分析，來判斷病根得到醫治。</a:t>
            </a:r>
          </a:p>
        </p:txBody>
      </p:sp>
      <p:sp>
        <p:nvSpPr>
          <p:cNvPr id="9" name="文字方塊 8">
            <a:extLst>
              <a:ext uri="{FF2B5EF4-FFF2-40B4-BE49-F238E27FC236}">
                <a16:creationId xmlns:a16="http://schemas.microsoft.com/office/drawing/2014/main" id="{81957753-C8BD-4D93-8CB6-2914348E5EC6}"/>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4</a:t>
            </a:r>
            <a:endParaRPr lang="zh-TW" altLang="en-US" sz="2800" dirty="0"/>
          </a:p>
        </p:txBody>
      </p:sp>
    </p:spTree>
    <p:extLst>
      <p:ext uri="{BB962C8B-B14F-4D97-AF65-F5344CB8AC3E}">
        <p14:creationId xmlns:p14="http://schemas.microsoft.com/office/powerpoint/2010/main" val="2483302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5" name="圖片 4">
            <a:extLst>
              <a:ext uri="{FF2B5EF4-FFF2-40B4-BE49-F238E27FC236}">
                <a16:creationId xmlns:a16="http://schemas.microsoft.com/office/drawing/2014/main" id="{782F6F09-5A63-43B8-B2CD-C0FE9746C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931" y="509281"/>
            <a:ext cx="5839437" cy="5839437"/>
          </a:xfrm>
          <a:prstGeom prst="rect">
            <a:avLst/>
          </a:prstGeom>
          <a:ln>
            <a:solidFill>
              <a:schemeClr val="tx1"/>
            </a:solidFill>
          </a:ln>
        </p:spPr>
      </p:pic>
      <p:sp>
        <p:nvSpPr>
          <p:cNvPr id="7" name="內容版面配置區 2">
            <a:extLst>
              <a:ext uri="{FF2B5EF4-FFF2-40B4-BE49-F238E27FC236}">
                <a16:creationId xmlns:a16="http://schemas.microsoft.com/office/drawing/2014/main" id="{41C932CF-8700-4899-8213-AC8D9966006B}"/>
              </a:ext>
            </a:extLst>
          </p:cNvPr>
          <p:cNvSpPr txBox="1">
            <a:spLocks/>
          </p:cNvSpPr>
          <p:nvPr/>
        </p:nvSpPr>
        <p:spPr>
          <a:xfrm>
            <a:off x="682252" y="1533875"/>
            <a:ext cx="10515600" cy="55309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zh-TW" altLang="en-US" sz="2800" b="0" i="0" u="none" strike="noStrike" kern="1200" cap="none" spc="0" normalizeH="0" baseline="0" noProof="0" dirty="0">
                <a:ln>
                  <a:noFill/>
                </a:ln>
                <a:solidFill>
                  <a:srgbClr val="111111"/>
                </a:solidFill>
                <a:effectLst/>
                <a:uLnTx/>
                <a:uFillTx/>
                <a:latin typeface="標楷體" panose="03000509000000000000" pitchFamily="65" charset="-120"/>
                <a:ea typeface="標楷體" panose="03000509000000000000" pitchFamily="65" charset="-120"/>
              </a:rPr>
              <a:t>心電圖的</a:t>
            </a:r>
            <a:r>
              <a:rPr kumimoji="0" lang="en-US" altLang="zh-TW" sz="2800" b="0" i="0" u="none" strike="noStrike" kern="1200" cap="none" spc="0" normalizeH="0" baseline="0" noProof="0" dirty="0">
                <a:ln>
                  <a:noFill/>
                </a:ln>
                <a:solidFill>
                  <a:srgbClr val="111111"/>
                </a:solidFill>
                <a:effectLst/>
                <a:uLnTx/>
                <a:uFillTx/>
                <a:latin typeface="標楷體" panose="03000509000000000000" pitchFamily="65" charset="-120"/>
                <a:ea typeface="標楷體" panose="03000509000000000000" pitchFamily="65" charset="-120"/>
              </a:rPr>
              <a:t>PQRST</a:t>
            </a:r>
            <a:r>
              <a:rPr kumimoji="0" lang="zh-TW" altLang="en-US" sz="2800" b="0" i="0" u="none" strike="noStrike" kern="1200" cap="none" spc="0" normalizeH="0" baseline="0" noProof="0" dirty="0">
                <a:ln>
                  <a:noFill/>
                </a:ln>
                <a:solidFill>
                  <a:srgbClr val="111111"/>
                </a:solidFill>
                <a:effectLst/>
                <a:uLnTx/>
                <a:uFillTx/>
                <a:latin typeface="標楷體" panose="03000509000000000000" pitchFamily="65" charset="-120"/>
                <a:ea typeface="標楷體" panose="03000509000000000000" pitchFamily="65" charset="-120"/>
              </a:rPr>
              <a:t>波判讀</a:t>
            </a:r>
            <a:endParaRPr kumimoji="0" lang="zh-TW" altLang="en-US" sz="2800" b="0" i="0" u="none" strike="noStrike" kern="1200" cap="none" spc="0" normalizeH="0" baseline="0" noProof="0" dirty="0">
              <a:ln>
                <a:noFill/>
              </a:ln>
              <a:solidFill>
                <a:srgbClr val="000000">
                  <a:lumMod val="75000"/>
                  <a:lumOff val="25000"/>
                </a:srgbClr>
              </a:solidFill>
              <a:effectLst/>
              <a:uLnTx/>
              <a:uFillTx/>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6D22944C-93CB-485D-AE60-A6889C69B065}"/>
              </a:ext>
            </a:extLst>
          </p:cNvPr>
          <p:cNvSpPr txBox="1"/>
          <p:nvPr/>
        </p:nvSpPr>
        <p:spPr>
          <a:xfrm>
            <a:off x="200296" y="6461760"/>
            <a:ext cx="11479513" cy="646331"/>
          </a:xfrm>
          <a:prstGeom prst="rect">
            <a:avLst/>
          </a:prstGeom>
          <a:noFill/>
        </p:spPr>
        <p:txBody>
          <a:bodyPr wrap="square" rtlCol="0">
            <a:spAutoFit/>
          </a:bodyPr>
          <a:lstStyle/>
          <a:p>
            <a:r>
              <a:rPr lang="en-US" altLang="zh-TW" dirty="0"/>
              <a:t>Source:</a:t>
            </a:r>
            <a:r>
              <a:rPr lang="zh-TW" altLang="en-US" dirty="0">
                <a:latin typeface="標楷體" panose="03000509000000000000" pitchFamily="65" charset="-120"/>
                <a:ea typeface="標楷體" panose="03000509000000000000" pitchFamily="65" charset="-120"/>
                <a:hlinkClick r:id="rId4"/>
              </a:rPr>
              <a:t>心電圖怎麼看？波型判讀及檢查流程介紹</a:t>
            </a:r>
            <a:r>
              <a:rPr lang="en-US" altLang="zh-TW" sz="1600" dirty="0"/>
              <a:t>.</a:t>
            </a:r>
          </a:p>
          <a:p>
            <a:endParaRPr lang="zh-TW" altLang="en-US" dirty="0"/>
          </a:p>
        </p:txBody>
      </p:sp>
      <p:sp>
        <p:nvSpPr>
          <p:cNvPr id="9" name="文字方塊 8">
            <a:extLst>
              <a:ext uri="{FF2B5EF4-FFF2-40B4-BE49-F238E27FC236}">
                <a16:creationId xmlns:a16="http://schemas.microsoft.com/office/drawing/2014/main" id="{D302DB10-32D1-4983-BC1F-C420FD6C59F0}"/>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5</a:t>
            </a:r>
            <a:endParaRPr lang="zh-TW" altLang="en-US" sz="2800" dirty="0"/>
          </a:p>
        </p:txBody>
      </p:sp>
    </p:spTree>
    <p:extLst>
      <p:ext uri="{BB962C8B-B14F-4D97-AF65-F5344CB8AC3E}">
        <p14:creationId xmlns:p14="http://schemas.microsoft.com/office/powerpoint/2010/main" val="462478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8" name="文字方塊 7">
            <a:extLst>
              <a:ext uri="{FF2B5EF4-FFF2-40B4-BE49-F238E27FC236}">
                <a16:creationId xmlns:a16="http://schemas.microsoft.com/office/drawing/2014/main" id="{6D22944C-93CB-485D-AE60-A6889C69B065}"/>
              </a:ext>
            </a:extLst>
          </p:cNvPr>
          <p:cNvSpPr txBox="1"/>
          <p:nvPr/>
        </p:nvSpPr>
        <p:spPr>
          <a:xfrm>
            <a:off x="200296" y="6461760"/>
            <a:ext cx="11479513" cy="646331"/>
          </a:xfrm>
          <a:prstGeom prst="rect">
            <a:avLst/>
          </a:prstGeom>
          <a:noFill/>
        </p:spPr>
        <p:txBody>
          <a:bodyPr wrap="square" rtlCol="0">
            <a:spAutoFit/>
          </a:bodyPr>
          <a:lstStyle/>
          <a:p>
            <a:r>
              <a:rPr lang="en-US" altLang="zh-TW" dirty="0"/>
              <a:t>Source:</a:t>
            </a:r>
            <a:r>
              <a:rPr lang="zh-TW" altLang="en-US" dirty="0"/>
              <a:t> </a:t>
            </a:r>
            <a:r>
              <a:rPr lang="zh-TW" altLang="en-US" dirty="0">
                <a:latin typeface="標楷體" panose="03000509000000000000" pitchFamily="65" charset="-120"/>
                <a:ea typeface="標楷體" panose="03000509000000000000" pitchFamily="65" charset="-120"/>
                <a:hlinkClick r:id="rId3"/>
              </a:rPr>
              <a:t>心房顫動</a:t>
            </a:r>
            <a:r>
              <a:rPr lang="zh-TW" altLang="en-US"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hlinkClick r:id="rId4"/>
              </a:rPr>
              <a:t>心跳過速</a:t>
            </a:r>
            <a:r>
              <a:rPr lang="en-US" altLang="zh-TW" sz="1600" dirty="0"/>
              <a:t>.</a:t>
            </a:r>
          </a:p>
          <a:p>
            <a:endParaRPr lang="zh-TW" altLang="en-US" dirty="0"/>
          </a:p>
        </p:txBody>
      </p:sp>
      <p:pic>
        <p:nvPicPr>
          <p:cNvPr id="10" name="圖片 9">
            <a:extLst>
              <a:ext uri="{FF2B5EF4-FFF2-40B4-BE49-F238E27FC236}">
                <a16:creationId xmlns:a16="http://schemas.microsoft.com/office/drawing/2014/main" id="{50389854-D96F-4A21-B506-02EF5E89C20F}"/>
              </a:ext>
            </a:extLst>
          </p:cNvPr>
          <p:cNvPicPr>
            <a:picLocks noChangeAspect="1"/>
          </p:cNvPicPr>
          <p:nvPr/>
        </p:nvPicPr>
        <p:blipFill rotWithShape="1">
          <a:blip r:embed="rId5">
            <a:extLst>
              <a:ext uri="{28A0092B-C50C-407E-A947-70E740481C1C}">
                <a14:useLocalDpi xmlns:a14="http://schemas.microsoft.com/office/drawing/2010/main" val="0"/>
              </a:ext>
            </a:extLst>
          </a:blip>
          <a:srcRect t="26670" b="18544"/>
          <a:stretch/>
        </p:blipFill>
        <p:spPr>
          <a:xfrm>
            <a:off x="5814279" y="1089950"/>
            <a:ext cx="5459362" cy="1772137"/>
          </a:xfrm>
          <a:prstGeom prst="rect">
            <a:avLst/>
          </a:prstGeom>
          <a:ln>
            <a:solidFill>
              <a:schemeClr val="tx1"/>
            </a:solidFill>
          </a:ln>
        </p:spPr>
      </p:pic>
      <p:pic>
        <p:nvPicPr>
          <p:cNvPr id="11" name="圖片 10">
            <a:extLst>
              <a:ext uri="{FF2B5EF4-FFF2-40B4-BE49-F238E27FC236}">
                <a16:creationId xmlns:a16="http://schemas.microsoft.com/office/drawing/2014/main" id="{BFCCC39B-C764-4AD3-8CDD-2DAB98AE9051}"/>
              </a:ext>
            </a:extLst>
          </p:cNvPr>
          <p:cNvPicPr>
            <a:picLocks noChangeAspect="1"/>
          </p:cNvPicPr>
          <p:nvPr/>
        </p:nvPicPr>
        <p:blipFill rotWithShape="1">
          <a:blip r:embed="rId6">
            <a:extLst>
              <a:ext uri="{28A0092B-C50C-407E-A947-70E740481C1C}">
                <a14:useLocalDpi xmlns:a14="http://schemas.microsoft.com/office/drawing/2010/main" val="0"/>
              </a:ext>
            </a:extLst>
          </a:blip>
          <a:srcRect b="56228"/>
          <a:stretch/>
        </p:blipFill>
        <p:spPr>
          <a:xfrm>
            <a:off x="6039370" y="3024828"/>
            <a:ext cx="5009180" cy="2661818"/>
          </a:xfrm>
          <a:prstGeom prst="rect">
            <a:avLst/>
          </a:prstGeom>
          <a:ln>
            <a:solidFill>
              <a:schemeClr val="tx1"/>
            </a:solidFill>
          </a:ln>
        </p:spPr>
      </p:pic>
      <p:sp>
        <p:nvSpPr>
          <p:cNvPr id="13" name="內容版面配置區 2">
            <a:extLst>
              <a:ext uri="{FF2B5EF4-FFF2-40B4-BE49-F238E27FC236}">
                <a16:creationId xmlns:a16="http://schemas.microsoft.com/office/drawing/2014/main" id="{C1C0D73D-7107-49C7-A495-E79341AC2C40}"/>
              </a:ext>
            </a:extLst>
          </p:cNvPr>
          <p:cNvSpPr txBox="1">
            <a:spLocks/>
          </p:cNvSpPr>
          <p:nvPr/>
        </p:nvSpPr>
        <p:spPr>
          <a:xfrm>
            <a:off x="682252" y="1533875"/>
            <a:ext cx="3518273" cy="55309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zh-TW" altLang="en-US" sz="2800" b="0" i="0" u="none" strike="noStrike" kern="1200" cap="none" spc="0" normalizeH="0" baseline="0" noProof="0" dirty="0">
                <a:ln>
                  <a:noFill/>
                </a:ln>
                <a:solidFill>
                  <a:srgbClr val="111111"/>
                </a:solidFill>
                <a:effectLst/>
                <a:uLnTx/>
                <a:uFillTx/>
                <a:latin typeface="標楷體" panose="03000509000000000000" pitchFamily="65" charset="-120"/>
                <a:ea typeface="標楷體" panose="03000509000000000000" pitchFamily="65" charset="-120"/>
              </a:rPr>
              <a:t>心電圖的</a:t>
            </a:r>
            <a:r>
              <a:rPr kumimoji="0" lang="en-US" altLang="zh-TW" sz="2800" b="0" i="0" u="none" strike="noStrike" kern="1200" cap="none" spc="0" normalizeH="0" baseline="0" noProof="0" dirty="0">
                <a:ln>
                  <a:noFill/>
                </a:ln>
                <a:solidFill>
                  <a:srgbClr val="111111"/>
                </a:solidFill>
                <a:effectLst/>
                <a:uLnTx/>
                <a:uFillTx/>
                <a:latin typeface="標楷體" panose="03000509000000000000" pitchFamily="65" charset="-120"/>
                <a:ea typeface="標楷體" panose="03000509000000000000" pitchFamily="65" charset="-120"/>
              </a:rPr>
              <a:t>PQRST</a:t>
            </a:r>
            <a:r>
              <a:rPr kumimoji="0" lang="zh-TW" altLang="en-US" sz="2800" b="0" i="0" u="none" strike="noStrike" kern="1200" cap="none" spc="0" normalizeH="0" baseline="0" noProof="0" dirty="0">
                <a:ln>
                  <a:noFill/>
                </a:ln>
                <a:solidFill>
                  <a:srgbClr val="111111"/>
                </a:solidFill>
                <a:effectLst/>
                <a:uLnTx/>
                <a:uFillTx/>
                <a:latin typeface="標楷體" panose="03000509000000000000" pitchFamily="65" charset="-120"/>
                <a:ea typeface="標楷體" panose="03000509000000000000" pitchFamily="65" charset="-120"/>
              </a:rPr>
              <a:t>波判讀</a:t>
            </a:r>
            <a:endParaRPr kumimoji="0" lang="zh-TW" altLang="en-US" sz="2800" b="0" i="0" u="none" strike="noStrike" kern="1200" cap="none" spc="0" normalizeH="0" baseline="0" noProof="0" dirty="0">
              <a:ln>
                <a:noFill/>
              </a:ln>
              <a:solidFill>
                <a:srgbClr val="000000">
                  <a:lumMod val="75000"/>
                  <a:lumOff val="25000"/>
                </a:srgbClr>
              </a:solidFill>
              <a:effectLst/>
              <a:uLnTx/>
              <a:uFillTx/>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CAC347D3-FF4A-4083-89AF-89BCF0D62A1F}"/>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6</a:t>
            </a:r>
            <a:endParaRPr lang="zh-TW" altLang="en-US" sz="2800" dirty="0"/>
          </a:p>
        </p:txBody>
      </p:sp>
    </p:spTree>
    <p:extLst>
      <p:ext uri="{BB962C8B-B14F-4D97-AF65-F5344CB8AC3E}">
        <p14:creationId xmlns:p14="http://schemas.microsoft.com/office/powerpoint/2010/main" val="244076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33" name="標題 1">
            <a:extLst>
              <a:ext uri="{FF2B5EF4-FFF2-40B4-BE49-F238E27FC236}">
                <a16:creationId xmlns:a16="http://schemas.microsoft.com/office/drawing/2014/main" id="{9976EF0D-3155-4366-BA81-FD8C353E6907}"/>
              </a:ext>
            </a:extLst>
          </p:cNvPr>
          <p:cNvSpPr txBox="1">
            <a:spLocks/>
          </p:cNvSpPr>
          <p:nvPr/>
        </p:nvSpPr>
        <p:spPr>
          <a:xfrm>
            <a:off x="53484" y="120061"/>
            <a:ext cx="6042516" cy="1186226"/>
          </a:xfrm>
          <a:prstGeom prst="rect">
            <a:avLst/>
          </a:prstGeom>
        </p:spPr>
        <p:txBody>
          <a:bodyPr spcFirstLastPara="1" vert="horz" wrap="square" lIns="91425" tIns="91425" rIns="91425" bIns="91425" rtlCol="0" anchor="ctr" anchorCtr="0">
            <a:normAutofit/>
          </a:bodyPr>
          <a:lstStyle>
            <a:lvl1pPr lvl="0" algn="ctr" defTabSz="914400" rtl="0" eaLnBrk="1" latinLnBrk="0" hangingPunct="1">
              <a:lnSpc>
                <a:spcPct val="90000"/>
              </a:lnSpc>
              <a:spcBef>
                <a:spcPts val="0"/>
              </a:spcBef>
              <a:spcAft>
                <a:spcPts val="0"/>
              </a:spcAft>
              <a:buSzPts val="2400"/>
              <a:buNone/>
              <a:defRPr sz="3200" kern="1200">
                <a:solidFill>
                  <a:schemeClr val="tx1"/>
                </a:solidFill>
                <a:latin typeface="+mj-lt"/>
                <a:ea typeface="+mj-ea"/>
                <a:cs typeface="+mj-cs"/>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rPr lang="zh-TW" altLang="en-US" sz="4000" dirty="0">
                <a:latin typeface="標楷體" panose="03000509000000000000" pitchFamily="65" charset="-120"/>
                <a:ea typeface="標楷體" panose="03000509000000000000" pitchFamily="65" charset="-120"/>
                <a:cs typeface="Times New Roman" panose="02020603050405020304" pitchFamily="18" charset="0"/>
              </a:rPr>
              <a:t>生理訊號是如何產生的</a:t>
            </a:r>
            <a:endParaRPr lang="zh-TW" altLang="en-US" sz="4000" dirty="0">
              <a:latin typeface="標楷體" panose="03000509000000000000" pitchFamily="65" charset="-120"/>
              <a:ea typeface="標楷體" panose="03000509000000000000" pitchFamily="65" charset="-120"/>
            </a:endParaRPr>
          </a:p>
        </p:txBody>
      </p:sp>
      <p:cxnSp>
        <p:nvCxnSpPr>
          <p:cNvPr id="35" name="直線接點 34">
            <a:extLst>
              <a:ext uri="{FF2B5EF4-FFF2-40B4-BE49-F238E27FC236}">
                <a16:creationId xmlns:a16="http://schemas.microsoft.com/office/drawing/2014/main" id="{1BB2D9E3-58A0-4AC2-98A1-D17361D7E6D9}"/>
              </a:ext>
            </a:extLst>
          </p:cNvPr>
          <p:cNvCxnSpPr>
            <a:cxnSpLocks/>
          </p:cNvCxnSpPr>
          <p:nvPr/>
        </p:nvCxnSpPr>
        <p:spPr>
          <a:xfrm>
            <a:off x="574766" y="992777"/>
            <a:ext cx="4959259"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7" name="內容版面配置區 2">
            <a:extLst>
              <a:ext uri="{FF2B5EF4-FFF2-40B4-BE49-F238E27FC236}">
                <a16:creationId xmlns:a16="http://schemas.microsoft.com/office/drawing/2014/main" id="{77EEEE18-84CC-4413-ACCF-60D0BA26673A}"/>
              </a:ext>
            </a:extLst>
          </p:cNvPr>
          <p:cNvSpPr txBox="1">
            <a:spLocks/>
          </p:cNvSpPr>
          <p:nvPr/>
        </p:nvSpPr>
        <p:spPr>
          <a:xfrm>
            <a:off x="1066800" y="1569509"/>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ClrTx/>
              <a:buFont typeface="+mj-lt"/>
              <a:buAutoNum type="arabicPeriod"/>
            </a:pPr>
            <a:r>
              <a:rPr lang="zh-TW" altLang="en-US" sz="2800" dirty="0">
                <a:solidFill>
                  <a:schemeClr val="tx1"/>
                </a:solidFill>
                <a:latin typeface="標楷體" panose="03000509000000000000" pitchFamily="65" charset="-120"/>
                <a:ea typeface="標楷體" panose="03000509000000000000" pitchFamily="65" charset="-120"/>
              </a:rPr>
              <a:t>生物電訊號</a:t>
            </a:r>
            <a:endParaRPr lang="en-US" altLang="zh-TW" sz="2800" dirty="0">
              <a:solidFill>
                <a:schemeClr val="tx1"/>
              </a:solidFill>
              <a:latin typeface="標楷體" panose="03000509000000000000" pitchFamily="65" charset="-120"/>
              <a:ea typeface="標楷體" panose="03000509000000000000" pitchFamily="65" charset="-120"/>
            </a:endParaRPr>
          </a:p>
          <a:p>
            <a:pPr marL="514350" indent="-514350">
              <a:buClrTx/>
              <a:buFont typeface="+mj-lt"/>
              <a:buAutoNum type="arabicPeriod"/>
            </a:pPr>
            <a:r>
              <a:rPr lang="zh-TW" altLang="en-US" sz="2800" dirty="0">
                <a:solidFill>
                  <a:schemeClr val="tx1"/>
                </a:solidFill>
                <a:latin typeface="標楷體" panose="03000509000000000000" pitchFamily="65" charset="-120"/>
                <a:ea typeface="標楷體" panose="03000509000000000000" pitchFamily="65" charset="-120"/>
              </a:rPr>
              <a:t>生物力學訊號</a:t>
            </a:r>
            <a:endParaRPr lang="en-US" altLang="zh-TW" sz="2800" dirty="0">
              <a:solidFill>
                <a:schemeClr val="tx1"/>
              </a:solidFill>
              <a:latin typeface="標楷體" panose="03000509000000000000" pitchFamily="65" charset="-120"/>
              <a:ea typeface="標楷體" panose="03000509000000000000" pitchFamily="65" charset="-120"/>
            </a:endParaRPr>
          </a:p>
          <a:p>
            <a:pPr marL="514350" indent="-514350">
              <a:buClrTx/>
              <a:buFont typeface="+mj-lt"/>
              <a:buAutoNum type="arabicPeriod"/>
            </a:pPr>
            <a:r>
              <a:rPr lang="zh-TW" altLang="en-US" sz="2800" dirty="0">
                <a:solidFill>
                  <a:schemeClr val="tx1"/>
                </a:solidFill>
                <a:latin typeface="標楷體" panose="03000509000000000000" pitchFamily="65" charset="-120"/>
                <a:ea typeface="標楷體" panose="03000509000000000000" pitchFamily="65" charset="-120"/>
              </a:rPr>
              <a:t>生物聲音訊號</a:t>
            </a:r>
            <a:endParaRPr lang="en-US" altLang="zh-TW" sz="2800" dirty="0">
              <a:solidFill>
                <a:schemeClr val="tx1"/>
              </a:solidFill>
              <a:latin typeface="標楷體" panose="03000509000000000000" pitchFamily="65" charset="-120"/>
              <a:ea typeface="標楷體" panose="03000509000000000000" pitchFamily="65" charset="-120"/>
            </a:endParaRPr>
          </a:p>
          <a:p>
            <a:pPr marL="514350" indent="-514350">
              <a:buClrTx/>
              <a:buFont typeface="+mj-lt"/>
              <a:buAutoNum type="arabicPeriod"/>
            </a:pPr>
            <a:r>
              <a:rPr lang="zh-TW" altLang="en-US" sz="2800" dirty="0">
                <a:solidFill>
                  <a:schemeClr val="tx1"/>
                </a:solidFill>
                <a:latin typeface="標楷體" panose="03000509000000000000" pitchFamily="65" charset="-120"/>
                <a:ea typeface="標楷體" panose="03000509000000000000" pitchFamily="65" charset="-120"/>
              </a:rPr>
              <a:t>生物阻抗訊號</a:t>
            </a:r>
            <a:endParaRPr lang="en-US" altLang="zh-TW" sz="2800" dirty="0">
              <a:solidFill>
                <a:schemeClr val="tx1"/>
              </a:solidFill>
              <a:latin typeface="標楷體" panose="03000509000000000000" pitchFamily="65" charset="-120"/>
              <a:ea typeface="標楷體" panose="03000509000000000000" pitchFamily="65" charset="-120"/>
            </a:endParaRPr>
          </a:p>
          <a:p>
            <a:pPr marL="514350" indent="-514350">
              <a:buClrTx/>
              <a:buFont typeface="+mj-lt"/>
              <a:buAutoNum type="arabicPeriod"/>
            </a:pPr>
            <a:r>
              <a:rPr lang="zh-TW" altLang="en-US" sz="2800" dirty="0">
                <a:solidFill>
                  <a:schemeClr val="tx1"/>
                </a:solidFill>
                <a:latin typeface="標楷體" panose="03000509000000000000" pitchFamily="65" charset="-120"/>
                <a:ea typeface="標楷體" panose="03000509000000000000" pitchFamily="65" charset="-120"/>
              </a:rPr>
              <a:t>生物化學訊號</a:t>
            </a:r>
            <a:endParaRPr lang="en-US" altLang="zh-TW" sz="2800" dirty="0">
              <a:solidFill>
                <a:schemeClr val="tx1"/>
              </a:solidFill>
              <a:latin typeface="標楷體" panose="03000509000000000000" pitchFamily="65" charset="-120"/>
              <a:ea typeface="標楷體" panose="03000509000000000000" pitchFamily="65" charset="-120"/>
            </a:endParaRPr>
          </a:p>
          <a:p>
            <a:pPr marL="514350" indent="-514350">
              <a:buClrTx/>
              <a:buFont typeface="+mj-lt"/>
              <a:buAutoNum type="arabicPeriod"/>
            </a:pPr>
            <a:r>
              <a:rPr lang="zh-TW" altLang="en-US" sz="2800" dirty="0">
                <a:solidFill>
                  <a:schemeClr val="tx1"/>
                </a:solidFill>
                <a:latin typeface="標楷體" panose="03000509000000000000" pitchFamily="65" charset="-120"/>
                <a:ea typeface="標楷體" panose="03000509000000000000" pitchFamily="65" charset="-120"/>
              </a:rPr>
              <a:t>生物光學訊號</a:t>
            </a:r>
            <a:endParaRPr lang="en-US" altLang="zh-TW" sz="2800" dirty="0">
              <a:solidFill>
                <a:schemeClr val="tx1"/>
              </a:solidFill>
              <a:latin typeface="標楷體" panose="03000509000000000000" pitchFamily="65" charset="-120"/>
              <a:ea typeface="標楷體" panose="03000509000000000000" pitchFamily="65" charset="-120"/>
            </a:endParaRPr>
          </a:p>
          <a:p>
            <a:pPr marL="514350" indent="-514350">
              <a:buClrTx/>
              <a:buFont typeface="+mj-lt"/>
              <a:buAutoNum type="arabicPeriod"/>
            </a:pPr>
            <a:r>
              <a:rPr lang="zh-TW" altLang="en-US" sz="2800" dirty="0">
                <a:solidFill>
                  <a:schemeClr val="tx1"/>
                </a:solidFill>
                <a:latin typeface="標楷體" panose="03000509000000000000" pitchFamily="65" charset="-120"/>
                <a:ea typeface="標楷體" panose="03000509000000000000" pitchFamily="65" charset="-120"/>
              </a:rPr>
              <a:t>生物電磁訊號</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3E46D16F-AE7F-4312-824B-E98E29E37719}"/>
              </a:ext>
            </a:extLst>
          </p:cNvPr>
          <p:cNvSpPr txBox="1"/>
          <p:nvPr/>
        </p:nvSpPr>
        <p:spPr>
          <a:xfrm>
            <a:off x="200296" y="6395085"/>
            <a:ext cx="11479513" cy="523220"/>
          </a:xfrm>
          <a:prstGeom prst="rect">
            <a:avLst/>
          </a:prstGeom>
          <a:noFill/>
        </p:spPr>
        <p:txBody>
          <a:bodyPr wrap="square" rtlCol="0">
            <a:spAutoFit/>
          </a:bodyPr>
          <a:lstStyle/>
          <a:p>
            <a:pPr algn="r"/>
            <a:r>
              <a:rPr lang="en-US" altLang="zh-TW" sz="2800" dirty="0"/>
              <a:t>7</a:t>
            </a:r>
            <a:endParaRPr lang="zh-TW" altLang="en-US" sz="2800" dirty="0"/>
          </a:p>
        </p:txBody>
      </p:sp>
    </p:spTree>
    <p:extLst>
      <p:ext uri="{BB962C8B-B14F-4D97-AF65-F5344CB8AC3E}">
        <p14:creationId xmlns:p14="http://schemas.microsoft.com/office/powerpoint/2010/main" val="80283228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2043</Words>
  <Application>Microsoft Office PowerPoint</Application>
  <PresentationFormat>寬螢幕</PresentationFormat>
  <Paragraphs>183</Paragraphs>
  <Slides>27</Slides>
  <Notes>26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27</vt:i4>
      </vt:variant>
    </vt:vector>
  </HeadingPairs>
  <TitlesOfParts>
    <vt:vector size="36" baseType="lpstr">
      <vt:lpstr>Permanent Marker</vt:lpstr>
      <vt:lpstr>微軟正黑體</vt:lpstr>
      <vt:lpstr>新細明體</vt:lpstr>
      <vt:lpstr>標楷體</vt:lpstr>
      <vt:lpstr>Arial</vt:lpstr>
      <vt:lpstr>Calibri</vt:lpstr>
      <vt:lpstr>Calibri Light</vt:lpstr>
      <vt:lpstr>Times New Roman</vt:lpstr>
      <vt:lpstr>Office 佈景主題</vt:lpstr>
      <vt:lpstr>穿戴式裝置是否帶來更方便生活</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Monolithic 3D IC-More Than Moore</dc:title>
  <dc:creator>賴丁南</dc:creator>
  <cp:lastModifiedBy>呂彥旻</cp:lastModifiedBy>
  <cp:revision>87</cp:revision>
  <dcterms:created xsi:type="dcterms:W3CDTF">2022-01-07T05:26:55Z</dcterms:created>
  <dcterms:modified xsi:type="dcterms:W3CDTF">2022-03-18T01:44:28Z</dcterms:modified>
</cp:coreProperties>
</file>